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8"/>
  </p:notesMasterIdLst>
  <p:sldIdLst>
    <p:sldId id="256" r:id="rId3"/>
    <p:sldId id="532" r:id="rId4"/>
    <p:sldId id="534" r:id="rId5"/>
    <p:sldId id="533" r:id="rId6"/>
    <p:sldId id="538" r:id="rId7"/>
    <p:sldId id="511" r:id="rId8"/>
    <p:sldId id="516" r:id="rId9"/>
    <p:sldId id="517" r:id="rId10"/>
    <p:sldId id="512" r:id="rId11"/>
    <p:sldId id="536" r:id="rId12"/>
    <p:sldId id="513" r:id="rId13"/>
    <p:sldId id="537" r:id="rId14"/>
    <p:sldId id="518" r:id="rId15"/>
    <p:sldId id="514" r:id="rId16"/>
    <p:sldId id="539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Raleway" pitchFamily="2" charset="77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71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7E7E"/>
    <a:srgbClr val="FFFFFF"/>
    <a:srgbClr val="84EF93"/>
    <a:srgbClr val="17D148"/>
    <a:srgbClr val="2D75B6"/>
    <a:srgbClr val="004D84"/>
    <a:srgbClr val="D6A103"/>
    <a:srgbClr val="00FA00"/>
    <a:srgbClr val="73FE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3E62F1F-D652-4069-BF86-4CEFB9862671}">
  <a:tblStyle styleId="{A3E62F1F-D652-4069-BF86-4CEFB986267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BD2A768-8B14-4011-829A-BF1C88110A4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6516B73-2345-4A25-82E8-E3528E524941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24"/>
    <p:restoredTop sz="95588"/>
  </p:normalViewPr>
  <p:slideViewPr>
    <p:cSldViewPr snapToGrid="0">
      <p:cViewPr varScale="1">
        <p:scale>
          <a:sx n="130" d="100"/>
          <a:sy n="130" d="100"/>
        </p:scale>
        <p:origin x="192" y="848"/>
      </p:cViewPr>
      <p:guideLst>
        <p:guide orient="horz" pos="1620"/>
        <p:guide pos="2880"/>
        <p:guide orient="horz" pos="17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a9a922035a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ga9a922035a_2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a9a922035a_2_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ad614425f4_1_1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gad614425f4_1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1278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ad614425f4_1_1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gad614425f4_1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8768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ad614425f4_1_1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gad614425f4_1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4684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ad614425f4_1_1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gad614425f4_1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6429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ad614425f4_1_1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gad614425f4_1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6141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ad614425f4_1_1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gad614425f4_1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5102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ad614425f4_1_1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gad614425f4_1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1310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ad614425f4_1_1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gad614425f4_1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3476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ad614425f4_1_1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gad614425f4_1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5652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ad614425f4_1_1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gad614425f4_1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1425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ad614425f4_1_1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gad614425f4_1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6771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ldNum" idx="12"/>
          </p:nvPr>
        </p:nvSpPr>
        <p:spPr>
          <a:xfrm>
            <a:off x="4081500" y="4733825"/>
            <a:ext cx="981000" cy="273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sldNum" idx="12"/>
          </p:nvPr>
        </p:nvSpPr>
        <p:spPr>
          <a:xfrm>
            <a:off x="3538450" y="473381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sldNum" idx="12"/>
          </p:nvPr>
        </p:nvSpPr>
        <p:spPr>
          <a:xfrm>
            <a:off x="3538450" y="473381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sldNum" idx="12"/>
          </p:nvPr>
        </p:nvSpPr>
        <p:spPr>
          <a:xfrm>
            <a:off x="3538450" y="473381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E08221-E591-3F25-A098-4FA139C537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-9650" y="4591325"/>
            <a:ext cx="9153600" cy="56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3538450" y="473381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200"/>
          </a:p>
        </p:txBody>
      </p:sp>
      <p:sp>
        <p:nvSpPr>
          <p:cNvPr id="57" name="Google Shape;57;p13"/>
          <p:cNvSpPr/>
          <p:nvPr/>
        </p:nvSpPr>
        <p:spPr>
          <a:xfrm>
            <a:off x="935650" y="4693650"/>
            <a:ext cx="27501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 i="0" dirty="0">
                <a:solidFill>
                  <a:srgbClr val="FC7E7E"/>
                </a:solidFill>
                <a:latin typeface="Raleway"/>
                <a:ea typeface="Raleway"/>
                <a:cs typeface="Raleway"/>
                <a:sym typeface="Raleway"/>
              </a:rPr>
              <a:t>performance</a:t>
            </a:r>
            <a:r>
              <a:rPr lang="en" sz="1000" b="0" i="0" dirty="0">
                <a:solidFill>
                  <a:srgbClr val="2F2E2E"/>
                </a:solidFill>
                <a:latin typeface="Raleway"/>
                <a:ea typeface="Raleway"/>
                <a:cs typeface="Raleway"/>
                <a:sym typeface="Raleway"/>
              </a:rPr>
              <a:t> </a:t>
            </a:r>
            <a:r>
              <a:rPr lang="en" sz="1000" b="0" i="0" dirty="0">
                <a:solidFill>
                  <a:srgbClr val="F2BF5E"/>
                </a:solidFill>
                <a:latin typeface="Raleway"/>
                <a:ea typeface="Raleway"/>
                <a:cs typeface="Raleway"/>
                <a:sym typeface="Raleway"/>
              </a:rPr>
              <a:t>management</a:t>
            </a:r>
            <a:r>
              <a:rPr lang="en" sz="1000" b="0" i="0" dirty="0">
                <a:solidFill>
                  <a:srgbClr val="2F2E2E"/>
                </a:solidFill>
                <a:latin typeface="Raleway"/>
                <a:ea typeface="Raleway"/>
                <a:cs typeface="Raleway"/>
                <a:sym typeface="Raleway"/>
              </a:rPr>
              <a:t> </a:t>
            </a:r>
            <a:r>
              <a:rPr lang="en" sz="1000" b="0" i="0" dirty="0">
                <a:solidFill>
                  <a:srgbClr val="17D148"/>
                </a:solidFill>
                <a:latin typeface="Raleway"/>
                <a:ea typeface="Raleway"/>
                <a:cs typeface="Raleway"/>
                <a:sym typeface="Raleway"/>
              </a:rPr>
              <a:t>... made simple</a:t>
            </a: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6244450" y="4728227"/>
            <a:ext cx="27501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aseline="30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PRIVATE AND CONFIDENTIAL © 2023 </a:t>
            </a:r>
            <a:r>
              <a:rPr lang="en" sz="1200" baseline="30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Kippy</a:t>
            </a:r>
            <a:r>
              <a:rPr lang="en" sz="1200" baseline="30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KPI Management Ltd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86075" y="4691550"/>
            <a:ext cx="817800" cy="346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7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335" y="4748329"/>
            <a:ext cx="647065" cy="2175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6" r:id="rId2"/>
    <p:sldLayoutId id="2147483667" r:id="rId3"/>
    <p:sldLayoutId id="2147483668" r:id="rId4"/>
    <p:sldLayoutId id="2147483669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en/applications/jd-edwards/cross-product/9.2/rest-api/op-v2-dataservice-view-viewname-get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youtu.be/vYVJxNeJE74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tif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tiff"/><Relationship Id="rId5" Type="http://schemas.openxmlformats.org/officeDocument/2006/relationships/image" Target="../media/image5.png"/><Relationship Id="rId4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3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tiff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tiff"/><Relationship Id="rId7" Type="http://schemas.openxmlformats.org/officeDocument/2006/relationships/image" Target="../media/image17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20.tiff"/><Relationship Id="rId5" Type="http://schemas.openxmlformats.org/officeDocument/2006/relationships/image" Target="../media/image15.png"/><Relationship Id="rId10" Type="http://schemas.openxmlformats.org/officeDocument/2006/relationships/image" Target="../media/image7.png"/><Relationship Id="rId4" Type="http://schemas.openxmlformats.org/officeDocument/2006/relationships/image" Target="../media/image14.png"/><Relationship Id="rId9" Type="http://schemas.openxmlformats.org/officeDocument/2006/relationships/image" Target="../media/image19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461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5"/>
          <p:cNvSpPr/>
          <p:nvPr/>
        </p:nvSpPr>
        <p:spPr>
          <a:xfrm>
            <a:off x="678225" y="1179000"/>
            <a:ext cx="6557400" cy="27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Customer demo</a:t>
            </a:r>
            <a:endParaRPr sz="33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JD Edwards Integration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21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Date: 24-Sep-2023</a:t>
            </a:r>
            <a:endParaRPr sz="15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B8D6710-3F4D-3078-3677-DDCDA1ACE635}"/>
              </a:ext>
            </a:extLst>
          </p:cNvPr>
          <p:cNvSpPr txBox="1"/>
          <p:nvPr/>
        </p:nvSpPr>
        <p:spPr>
          <a:xfrm>
            <a:off x="459154" y="3504643"/>
            <a:ext cx="8086132" cy="1031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50" dirty="0"/>
              <a:t>Three KPIs created in KPI.</a:t>
            </a:r>
          </a:p>
          <a:p>
            <a:pPr>
              <a:lnSpc>
                <a:spcPct val="150000"/>
              </a:lnSpc>
            </a:pPr>
            <a:r>
              <a:rPr lang="en-GB" sz="1050" dirty="0"/>
              <a:t>- </a:t>
            </a:r>
            <a:r>
              <a:rPr lang="en-GB" sz="1050" b="1" dirty="0"/>
              <a:t>Number of customers</a:t>
            </a:r>
            <a:r>
              <a:rPr lang="en-GB" sz="1050" dirty="0"/>
              <a:t> data source </a:t>
            </a:r>
            <a:r>
              <a:rPr lang="en-GB" sz="1050" i="1" dirty="0"/>
              <a:t>=</a:t>
            </a:r>
            <a:r>
              <a:rPr lang="en-GB" sz="1050" i="1" dirty="0" err="1"/>
              <a:t>JDEdwards</a:t>
            </a:r>
            <a:r>
              <a:rPr lang="en-GB" sz="1050" i="1" dirty="0"/>
              <a:t>("V0101E","fs_DATABROWSE_V0101E.data.gridData.summary.records")</a:t>
            </a:r>
          </a:p>
          <a:p>
            <a:pPr>
              <a:lnSpc>
                <a:spcPct val="150000"/>
              </a:lnSpc>
            </a:pPr>
            <a:r>
              <a:rPr lang="en-GB" sz="1050" dirty="0"/>
              <a:t>- </a:t>
            </a:r>
            <a:r>
              <a:rPr lang="en-GB" sz="1050" b="1" dirty="0"/>
              <a:t>Total sales revenue </a:t>
            </a:r>
            <a:r>
              <a:rPr lang="en-GB" sz="1050" dirty="0"/>
              <a:t>entered manually (but could also be pushed/pulled)</a:t>
            </a:r>
          </a:p>
          <a:p>
            <a:pPr>
              <a:lnSpc>
                <a:spcPct val="150000"/>
              </a:lnSpc>
            </a:pPr>
            <a:r>
              <a:rPr lang="en-GB" sz="1050" dirty="0"/>
              <a:t>- </a:t>
            </a:r>
            <a:r>
              <a:rPr lang="en-GB" sz="1050" b="1" dirty="0"/>
              <a:t>Revenue per customer </a:t>
            </a:r>
            <a:r>
              <a:rPr lang="en-GB" sz="1050" dirty="0"/>
              <a:t>formula</a:t>
            </a:r>
            <a:r>
              <a:rPr lang="en-GB" sz="1050" b="1" dirty="0"/>
              <a:t> </a:t>
            </a:r>
            <a:r>
              <a:rPr lang="en-GB" sz="1050" i="1" dirty="0"/>
              <a:t>=</a:t>
            </a:r>
            <a:r>
              <a:rPr lang="en-GB" sz="1050" i="1" dirty="0" err="1"/>
              <a:t>cloud.kippy.divide</a:t>
            </a:r>
            <a:r>
              <a:rPr lang="en-GB" sz="1050" i="1" dirty="0"/>
              <a:t>("Total sales </a:t>
            </a:r>
            <a:r>
              <a:rPr lang="en-GB" sz="1050" i="1" dirty="0" err="1"/>
              <a:t>revenue","Number</a:t>
            </a:r>
            <a:r>
              <a:rPr lang="en-GB" sz="1050" i="1" dirty="0"/>
              <a:t> of customers")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EB27DD-D585-838A-898B-7BBCD0F45B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044" r="-201"/>
          <a:stretch/>
        </p:blipFill>
        <p:spPr>
          <a:xfrm>
            <a:off x="459154" y="662651"/>
            <a:ext cx="7772400" cy="2732576"/>
          </a:xfrm>
          <a:prstGeom prst="rect">
            <a:avLst/>
          </a:prstGeom>
        </p:spPr>
      </p:pic>
      <p:sp>
        <p:nvSpPr>
          <p:cNvPr id="10" name="Google Shape;438;p46">
            <a:extLst>
              <a:ext uri="{FF2B5EF4-FFF2-40B4-BE49-F238E27FC236}">
                <a16:creationId xmlns:a16="http://schemas.microsoft.com/office/drawing/2014/main" id="{B2C991E0-C994-9DB9-EF92-D450D2C9D8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7371" y="183137"/>
            <a:ext cx="8524800" cy="6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246875" bIns="34275" anchor="ctr" anchorCtr="0">
            <a:noAutofit/>
          </a:bodyPr>
          <a:lstStyle/>
          <a:p>
            <a:pPr lvl="0">
              <a:buSzPts val="1100"/>
            </a:pPr>
            <a:r>
              <a:rPr lang="en-GB" dirty="0" err="1"/>
              <a:t>Kippy</a:t>
            </a:r>
            <a:r>
              <a:rPr lang="en-GB" dirty="0"/>
              <a:t> set up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81418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6"/>
          <p:cNvSpPr txBox="1">
            <a:spLocks noGrp="1"/>
          </p:cNvSpPr>
          <p:nvPr>
            <p:ph type="sldNum" idx="12"/>
          </p:nvPr>
        </p:nvSpPr>
        <p:spPr>
          <a:xfrm>
            <a:off x="4081500" y="4733825"/>
            <a:ext cx="981000" cy="273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cxnSp>
        <p:nvCxnSpPr>
          <p:cNvPr id="437" name="Google Shape;437;p46"/>
          <p:cNvCxnSpPr/>
          <p:nvPr/>
        </p:nvCxnSpPr>
        <p:spPr>
          <a:xfrm>
            <a:off x="400263" y="694788"/>
            <a:ext cx="8229600" cy="9000"/>
          </a:xfrm>
          <a:prstGeom prst="straightConnector1">
            <a:avLst/>
          </a:prstGeom>
          <a:noFill/>
          <a:ln w="1905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8" name="Google Shape;438;p46"/>
          <p:cNvSpPr txBox="1">
            <a:spLocks noGrp="1"/>
          </p:cNvSpPr>
          <p:nvPr>
            <p:ph type="title"/>
          </p:nvPr>
        </p:nvSpPr>
        <p:spPr>
          <a:xfrm>
            <a:off x="307371" y="183137"/>
            <a:ext cx="8524800" cy="6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246875" bIns="34275" anchor="ctr" anchorCtr="0">
            <a:noAutofit/>
          </a:bodyPr>
          <a:lstStyle/>
          <a:p>
            <a:pPr lvl="0">
              <a:buSzPts val="1100"/>
            </a:pPr>
            <a:r>
              <a:rPr lang="en-GB" sz="2400" dirty="0"/>
              <a:t>JD Edwards stub</a:t>
            </a:r>
          </a:p>
        </p:txBody>
      </p:sp>
      <p:sp>
        <p:nvSpPr>
          <p:cNvPr id="7" name="Google Shape;435;p46">
            <a:extLst>
              <a:ext uri="{FF2B5EF4-FFF2-40B4-BE49-F238E27FC236}">
                <a16:creationId xmlns:a16="http://schemas.microsoft.com/office/drawing/2014/main" id="{DA7E32BA-D9B8-0449-86B1-BB8B9FA05FEE}"/>
              </a:ext>
            </a:extLst>
          </p:cNvPr>
          <p:cNvSpPr txBox="1"/>
          <p:nvPr/>
        </p:nvSpPr>
        <p:spPr>
          <a:xfrm flipH="1">
            <a:off x="400275" y="977066"/>
            <a:ext cx="3200400" cy="32004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spcFirstLastPara="1" wrap="square" lIns="68575" tIns="0" rIns="68575" bIns="0" anchor="ctr" anchorCtr="0">
            <a:noAutofit/>
          </a:bodyPr>
          <a:lstStyle/>
          <a:p>
            <a:pPr lvl="0" algn="ctr">
              <a:spcBef>
                <a:spcPts val="1100"/>
              </a:spcBef>
              <a:buClr>
                <a:schemeClr val="dk1"/>
              </a:buClr>
              <a:buSzPts val="1100"/>
            </a:pPr>
            <a:r>
              <a:rPr lang="en-GB" sz="1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local JD Edwards stub was created for the API </a:t>
            </a:r>
            <a:r>
              <a:rPr lang="en-GB" sz="1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Simple View Query v2</a:t>
            </a:r>
            <a:endParaRPr lang="en-GB" sz="17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spcBef>
                <a:spcPts val="1100"/>
              </a:spcBef>
              <a:buClr>
                <a:schemeClr val="dk1"/>
              </a:buClr>
              <a:buSzPts val="1100"/>
            </a:pPr>
            <a:endParaRPr lang="en-GB" sz="17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4B2A54-E67A-1B4D-AAD3-0DA76D52B8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1500" y="800537"/>
            <a:ext cx="2427744" cy="3587264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594212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6"/>
          <p:cNvSpPr txBox="1">
            <a:spLocks noGrp="1"/>
          </p:cNvSpPr>
          <p:nvPr>
            <p:ph type="sldNum" idx="12"/>
          </p:nvPr>
        </p:nvSpPr>
        <p:spPr>
          <a:xfrm>
            <a:off x="4081500" y="4733825"/>
            <a:ext cx="981000" cy="273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cxnSp>
        <p:nvCxnSpPr>
          <p:cNvPr id="437" name="Google Shape;437;p46"/>
          <p:cNvCxnSpPr/>
          <p:nvPr/>
        </p:nvCxnSpPr>
        <p:spPr>
          <a:xfrm>
            <a:off x="400263" y="694788"/>
            <a:ext cx="8229600" cy="9000"/>
          </a:xfrm>
          <a:prstGeom prst="straightConnector1">
            <a:avLst/>
          </a:prstGeom>
          <a:noFill/>
          <a:ln w="1905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8" name="Google Shape;438;p46"/>
          <p:cNvSpPr txBox="1">
            <a:spLocks noGrp="1"/>
          </p:cNvSpPr>
          <p:nvPr>
            <p:ph type="title"/>
          </p:nvPr>
        </p:nvSpPr>
        <p:spPr>
          <a:xfrm>
            <a:off x="307371" y="183137"/>
            <a:ext cx="8524800" cy="6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246875" bIns="34275" anchor="ctr" anchorCtr="0">
            <a:noAutofit/>
          </a:bodyPr>
          <a:lstStyle/>
          <a:p>
            <a:pPr lvl="0">
              <a:buSzPts val="1100"/>
            </a:pPr>
            <a:r>
              <a:rPr lang="en-GB" sz="2400" dirty="0"/>
              <a:t>JD Edwards stub</a:t>
            </a:r>
          </a:p>
        </p:txBody>
      </p:sp>
      <p:sp>
        <p:nvSpPr>
          <p:cNvPr id="7" name="Google Shape;435;p46">
            <a:extLst>
              <a:ext uri="{FF2B5EF4-FFF2-40B4-BE49-F238E27FC236}">
                <a16:creationId xmlns:a16="http://schemas.microsoft.com/office/drawing/2014/main" id="{DA7E32BA-D9B8-0449-86B1-BB8B9FA05FEE}"/>
              </a:ext>
            </a:extLst>
          </p:cNvPr>
          <p:cNvSpPr txBox="1"/>
          <p:nvPr/>
        </p:nvSpPr>
        <p:spPr>
          <a:xfrm flipH="1">
            <a:off x="400275" y="977066"/>
            <a:ext cx="3200400" cy="32004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spcFirstLastPara="1" wrap="square" lIns="68575" tIns="0" rIns="68575" bIns="0" anchor="ctr" anchorCtr="0">
            <a:noAutofit/>
          </a:bodyPr>
          <a:lstStyle/>
          <a:p>
            <a:pPr lvl="0" algn="ctr">
              <a:spcBef>
                <a:spcPts val="1100"/>
              </a:spcBef>
              <a:buClr>
                <a:schemeClr val="dk1"/>
              </a:buClr>
              <a:buSzPts val="1100"/>
            </a:pPr>
            <a:r>
              <a:rPr lang="en-GB" sz="1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stub could be primed by invoking a local </a:t>
            </a:r>
            <a:r>
              <a:rPr lang="en-GB" sz="1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url</a:t>
            </a:r>
            <a:r>
              <a:rPr lang="en-GB" sz="1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to increment the number of customers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4B2A54-E67A-1B4D-AAD3-0DA76D52B8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95348" y="1036018"/>
            <a:ext cx="2207040" cy="1535732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1CCCC6-7EB3-AB1D-DAD3-944BB5B7089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625515" y="1061098"/>
            <a:ext cx="2937570" cy="2434639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AF2F1B6C-C5D1-D4EB-C0B6-981156FDBC38}"/>
              </a:ext>
            </a:extLst>
          </p:cNvPr>
          <p:cNvSpPr/>
          <p:nvPr/>
        </p:nvSpPr>
        <p:spPr>
          <a:xfrm>
            <a:off x="5611446" y="2453423"/>
            <a:ext cx="586154" cy="156917"/>
          </a:xfrm>
          <a:prstGeom prst="fram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57BC14-458C-AA0C-DC9E-6A79DEDC9D76}"/>
              </a:ext>
            </a:extLst>
          </p:cNvPr>
          <p:cNvSpPr txBox="1"/>
          <p:nvPr/>
        </p:nvSpPr>
        <p:spPr>
          <a:xfrm>
            <a:off x="3909647" y="3848428"/>
            <a:ext cx="5093676" cy="307777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GB" sz="1400" i="1" dirty="0"/>
              <a:t>fs_DATABROWSE_V0101E.data.gridData.summary.records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957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DED4BF1-1DEA-521F-32FD-B291A0021E8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564" y="2537423"/>
            <a:ext cx="3625882" cy="1743353"/>
          </a:xfrm>
          <a:prstGeom prst="rect">
            <a:avLst/>
          </a:prstGeom>
        </p:spPr>
      </p:pic>
      <p:sp>
        <p:nvSpPr>
          <p:cNvPr id="436" name="Google Shape;436;p46"/>
          <p:cNvSpPr txBox="1">
            <a:spLocks noGrp="1"/>
          </p:cNvSpPr>
          <p:nvPr>
            <p:ph type="sldNum" idx="12"/>
          </p:nvPr>
        </p:nvSpPr>
        <p:spPr>
          <a:xfrm>
            <a:off x="4081500" y="4733825"/>
            <a:ext cx="981000" cy="273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cxnSp>
        <p:nvCxnSpPr>
          <p:cNvPr id="437" name="Google Shape;437;p46"/>
          <p:cNvCxnSpPr/>
          <p:nvPr/>
        </p:nvCxnSpPr>
        <p:spPr>
          <a:xfrm>
            <a:off x="400263" y="694788"/>
            <a:ext cx="8229600" cy="9000"/>
          </a:xfrm>
          <a:prstGeom prst="straightConnector1">
            <a:avLst/>
          </a:prstGeom>
          <a:noFill/>
          <a:ln w="1905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8" name="Google Shape;438;p46"/>
          <p:cNvSpPr txBox="1">
            <a:spLocks noGrp="1"/>
          </p:cNvSpPr>
          <p:nvPr>
            <p:ph type="title"/>
          </p:nvPr>
        </p:nvSpPr>
        <p:spPr>
          <a:xfrm>
            <a:off x="307371" y="183137"/>
            <a:ext cx="8524800" cy="6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246875" bIns="34275" anchor="ctr" anchorCtr="0">
            <a:noAutofit/>
          </a:bodyPr>
          <a:lstStyle/>
          <a:p>
            <a:pPr lvl="0">
              <a:buSzPts val="1100"/>
            </a:pPr>
            <a:r>
              <a:rPr lang="en-GB" sz="2400" dirty="0"/>
              <a:t>Code for </a:t>
            </a:r>
            <a:r>
              <a:rPr lang="en-GB" sz="2400" dirty="0" err="1"/>
              <a:t>Kippy</a:t>
            </a:r>
            <a:r>
              <a:rPr lang="en-GB" sz="2400" dirty="0"/>
              <a:t> JD Edwards adapter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460FCD-C6A6-FEA8-2F24-4F1314720C8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192" y="972234"/>
            <a:ext cx="4387317" cy="1660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522A7C-CB3C-2AF7-DFF4-8925422580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0418" y="972234"/>
            <a:ext cx="3339595" cy="310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568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6"/>
          <p:cNvSpPr txBox="1">
            <a:spLocks noGrp="1"/>
          </p:cNvSpPr>
          <p:nvPr>
            <p:ph type="sldNum" idx="12"/>
          </p:nvPr>
        </p:nvSpPr>
        <p:spPr>
          <a:xfrm>
            <a:off x="4081500" y="4733825"/>
            <a:ext cx="981000" cy="273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cxnSp>
        <p:nvCxnSpPr>
          <p:cNvPr id="437" name="Google Shape;437;p46"/>
          <p:cNvCxnSpPr/>
          <p:nvPr/>
        </p:nvCxnSpPr>
        <p:spPr>
          <a:xfrm>
            <a:off x="400263" y="694788"/>
            <a:ext cx="8229600" cy="9000"/>
          </a:xfrm>
          <a:prstGeom prst="straightConnector1">
            <a:avLst/>
          </a:prstGeom>
          <a:noFill/>
          <a:ln w="1905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8" name="Google Shape;438;p46"/>
          <p:cNvSpPr txBox="1">
            <a:spLocks noGrp="1"/>
          </p:cNvSpPr>
          <p:nvPr>
            <p:ph type="title"/>
          </p:nvPr>
        </p:nvSpPr>
        <p:spPr>
          <a:xfrm>
            <a:off x="307371" y="183137"/>
            <a:ext cx="8524800" cy="6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246875" bIns="34275" anchor="ctr" anchorCtr="0">
            <a:noAutofit/>
          </a:bodyPr>
          <a:lstStyle/>
          <a:p>
            <a:pPr lvl="0">
              <a:buSzPts val="1100"/>
            </a:pPr>
            <a:r>
              <a:rPr lang="en-GB" sz="2400" dirty="0"/>
              <a:t>Auto-update and auto-</a:t>
            </a:r>
            <a:r>
              <a:rPr lang="en-GB" sz="2400" dirty="0" err="1"/>
              <a:t>recalc</a:t>
            </a:r>
            <a:endParaRPr lang="en-GB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1BDE2A-A7F0-4181-808B-D5AFF73E080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0612" y="3063623"/>
            <a:ext cx="2476525" cy="13930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588197-ABB4-2D94-C72C-804B632F1EBD}"/>
              </a:ext>
            </a:extLst>
          </p:cNvPr>
          <p:cNvSpPr txBox="1"/>
          <p:nvPr/>
        </p:nvSpPr>
        <p:spPr>
          <a:xfrm>
            <a:off x="115508" y="787633"/>
            <a:ext cx="19365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Step 1: Before</a:t>
            </a:r>
          </a:p>
          <a:p>
            <a:r>
              <a:rPr lang="en-US" sz="1100" dirty="0"/>
              <a:t>Number of customers = 10</a:t>
            </a:r>
          </a:p>
          <a:p>
            <a:r>
              <a:rPr lang="en-US" sz="1100" dirty="0"/>
              <a:t>Total sales revenue = 50</a:t>
            </a:r>
          </a:p>
          <a:p>
            <a:r>
              <a:rPr lang="en-US" sz="1100" dirty="0"/>
              <a:t>Revenue per customer = </a:t>
            </a:r>
            <a:r>
              <a:rPr lang="en-US" sz="1100" dirty="0">
                <a:highlight>
                  <a:srgbClr val="FF0000"/>
                </a:highlight>
              </a:rPr>
              <a:t>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16CCE9-148C-8B67-CF68-FD77990829D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08" y="1614465"/>
            <a:ext cx="2996596" cy="16855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9E4B12-802B-DC81-C7E9-277615A19C11}"/>
              </a:ext>
            </a:extLst>
          </p:cNvPr>
          <p:cNvSpPr txBox="1"/>
          <p:nvPr/>
        </p:nvSpPr>
        <p:spPr>
          <a:xfrm>
            <a:off x="3402842" y="808204"/>
            <a:ext cx="28070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Step 2: Add customers</a:t>
            </a:r>
          </a:p>
          <a:p>
            <a:r>
              <a:rPr lang="en-US" sz="1100" dirty="0"/>
              <a:t>15 new customers added (in stub)</a:t>
            </a:r>
          </a:p>
          <a:p>
            <a:r>
              <a:rPr lang="en-US" sz="1100" dirty="0"/>
              <a:t>Number of customers </a:t>
            </a:r>
            <a:r>
              <a:rPr lang="en-US" sz="1100" dirty="0">
                <a:highlight>
                  <a:srgbClr val="FFFF00"/>
                </a:highlight>
              </a:rPr>
              <a:t>25</a:t>
            </a:r>
            <a:r>
              <a:rPr lang="en-US" sz="1100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E5C533-B79A-D2AC-557D-00A9D1A90F77}"/>
              </a:ext>
            </a:extLst>
          </p:cNvPr>
          <p:cNvSpPr txBox="1"/>
          <p:nvPr/>
        </p:nvSpPr>
        <p:spPr>
          <a:xfrm>
            <a:off x="6500607" y="800537"/>
            <a:ext cx="19365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Step 3: Run Adapter</a:t>
            </a:r>
          </a:p>
          <a:p>
            <a:r>
              <a:rPr lang="en-US" sz="1100" dirty="0"/>
              <a:t>Schedule runs adapter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492115-E3E2-14A7-D029-A83EFA6A086B}"/>
              </a:ext>
            </a:extLst>
          </p:cNvPr>
          <p:cNvSpPr txBox="1"/>
          <p:nvPr/>
        </p:nvSpPr>
        <p:spPr>
          <a:xfrm>
            <a:off x="3657454" y="3329246"/>
            <a:ext cx="19365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Step 4: Auto-refresh &amp; auto-recalculation</a:t>
            </a:r>
          </a:p>
          <a:p>
            <a:r>
              <a:rPr lang="en-US" sz="1100" dirty="0"/>
              <a:t>Number of customers = </a:t>
            </a:r>
            <a:r>
              <a:rPr lang="en-US" sz="1100" dirty="0">
                <a:highlight>
                  <a:srgbClr val="FFFF00"/>
                </a:highlight>
              </a:rPr>
              <a:t>25</a:t>
            </a:r>
          </a:p>
          <a:p>
            <a:r>
              <a:rPr lang="en-US" sz="1100" dirty="0"/>
              <a:t>Total sales revenue = 50</a:t>
            </a:r>
          </a:p>
          <a:p>
            <a:r>
              <a:rPr lang="en-US" sz="1100" dirty="0"/>
              <a:t>Revenue per customer = </a:t>
            </a:r>
            <a:r>
              <a:rPr lang="en-US" sz="1100" dirty="0">
                <a:highlight>
                  <a:srgbClr val="FF0000"/>
                </a:highlight>
              </a:rPr>
              <a:t>2</a:t>
            </a:r>
          </a:p>
          <a:p>
            <a:endParaRPr lang="en-US" sz="1100" dirty="0"/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5F53FEED-7186-E56E-04D0-6732D10E7294}"/>
              </a:ext>
            </a:extLst>
          </p:cNvPr>
          <p:cNvSpPr/>
          <p:nvPr/>
        </p:nvSpPr>
        <p:spPr>
          <a:xfrm>
            <a:off x="31192" y="703788"/>
            <a:ext cx="3258919" cy="3076550"/>
          </a:xfrm>
          <a:prstGeom prst="frame">
            <a:avLst>
              <a:gd name="adj1" fmla="val 9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40FD6FC5-1167-4AC7-F431-73CE1A5FABB7}"/>
              </a:ext>
            </a:extLst>
          </p:cNvPr>
          <p:cNvSpPr/>
          <p:nvPr/>
        </p:nvSpPr>
        <p:spPr>
          <a:xfrm>
            <a:off x="3371286" y="706258"/>
            <a:ext cx="2927013" cy="2065759"/>
          </a:xfrm>
          <a:prstGeom prst="frame">
            <a:avLst>
              <a:gd name="adj1" fmla="val 9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F6F27501-46C0-CEEB-F7E0-BE3EA6738843}"/>
              </a:ext>
            </a:extLst>
          </p:cNvPr>
          <p:cNvSpPr/>
          <p:nvPr/>
        </p:nvSpPr>
        <p:spPr>
          <a:xfrm>
            <a:off x="6424057" y="754221"/>
            <a:ext cx="2514912" cy="1997383"/>
          </a:xfrm>
          <a:prstGeom prst="frame">
            <a:avLst>
              <a:gd name="adj1" fmla="val 9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C6D9164D-2883-57EE-9068-0CA2D0537757}"/>
              </a:ext>
            </a:extLst>
          </p:cNvPr>
          <p:cNvSpPr/>
          <p:nvPr/>
        </p:nvSpPr>
        <p:spPr>
          <a:xfrm>
            <a:off x="3415869" y="2988205"/>
            <a:ext cx="5523100" cy="1556432"/>
          </a:xfrm>
          <a:prstGeom prst="frame">
            <a:avLst>
              <a:gd name="adj1" fmla="val 9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1FB1386-9E2E-15F2-B664-9F5B4A6798B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529041" y="1449124"/>
            <a:ext cx="1989790" cy="11907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90BA5A0-72AC-3401-CD5C-851E37AAF7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6372" y="1371621"/>
            <a:ext cx="2050282" cy="111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023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31F2A27-E6D2-6C93-A988-5ECE90BEA1DA}"/>
              </a:ext>
            </a:extLst>
          </p:cNvPr>
          <p:cNvSpPr txBox="1"/>
          <p:nvPr/>
        </p:nvSpPr>
        <p:spPr>
          <a:xfrm>
            <a:off x="607555" y="4105129"/>
            <a:ext cx="45781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youtu.be</a:t>
            </a:r>
            <a:r>
              <a:rPr lang="en-US" dirty="0"/>
              <a:t>/vYVJxNeJE74</a:t>
            </a:r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2BA9FC13-93C5-41F6-049E-83983F3FB8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648" y="1656966"/>
            <a:ext cx="3915352" cy="23504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2BF6C2-08D3-C17D-934D-E8B077D29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648" y="1317940"/>
            <a:ext cx="635000" cy="241300"/>
          </a:xfrm>
          <a:prstGeom prst="rect">
            <a:avLst/>
          </a:prstGeom>
        </p:spPr>
      </p:pic>
      <p:sp>
        <p:nvSpPr>
          <p:cNvPr id="11" name="Google Shape;438;p46">
            <a:extLst>
              <a:ext uri="{FF2B5EF4-FFF2-40B4-BE49-F238E27FC236}">
                <a16:creationId xmlns:a16="http://schemas.microsoft.com/office/drawing/2014/main" id="{FFE090FF-0307-63EF-A7CF-813631029B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7371" y="183137"/>
            <a:ext cx="8524800" cy="6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246875" bIns="34275" anchor="ctr" anchorCtr="0">
            <a:noAutofit/>
          </a:bodyPr>
          <a:lstStyle/>
          <a:p>
            <a:pPr lvl="0">
              <a:buSzPts val="1100"/>
            </a:pPr>
            <a:r>
              <a:rPr lang="en-GB" sz="2400" dirty="0"/>
              <a:t>Recorded demo</a:t>
            </a:r>
          </a:p>
        </p:txBody>
      </p:sp>
    </p:spTree>
    <p:extLst>
      <p:ext uri="{BB962C8B-B14F-4D97-AF65-F5344CB8AC3E}">
        <p14:creationId xmlns:p14="http://schemas.microsoft.com/office/powerpoint/2010/main" val="1687409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6"/>
          <p:cNvSpPr txBox="1">
            <a:spLocks noGrp="1"/>
          </p:cNvSpPr>
          <p:nvPr>
            <p:ph type="sldNum" idx="12"/>
          </p:nvPr>
        </p:nvSpPr>
        <p:spPr>
          <a:xfrm>
            <a:off x="4081500" y="4733825"/>
            <a:ext cx="981000" cy="273900"/>
          </a:xfrm>
          <a:prstGeom prst="rect">
            <a:avLst/>
          </a:prstGeom>
        </p:spPr>
        <p:txBody>
          <a:bodyPr spcFirstLastPara="1" vert="horz" wrap="square" lIns="68575" tIns="34275" rIns="68575" bIns="34275" rtlCol="0" anchor="t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2</a:t>
            </a:fld>
            <a:endParaRPr/>
          </a:p>
        </p:txBody>
      </p:sp>
      <p:sp>
        <p:nvSpPr>
          <p:cNvPr id="438" name="Google Shape;438;p46"/>
          <p:cNvSpPr txBox="1">
            <a:spLocks noGrp="1"/>
          </p:cNvSpPr>
          <p:nvPr>
            <p:ph type="title"/>
          </p:nvPr>
        </p:nvSpPr>
        <p:spPr>
          <a:xfrm>
            <a:off x="307371" y="183137"/>
            <a:ext cx="8524800" cy="617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246875" bIns="34275" rtlCol="0" anchor="ctr" anchorCtr="0">
            <a:noAutofit/>
          </a:bodyPr>
          <a:lstStyle/>
          <a:p>
            <a:pPr lvl="0">
              <a:buSzPts val="1100"/>
            </a:pPr>
            <a:r>
              <a:rPr lang="en-GB" sz="2400" dirty="0"/>
              <a:t>Intro</a:t>
            </a:r>
          </a:p>
        </p:txBody>
      </p:sp>
      <p:cxnSp>
        <p:nvCxnSpPr>
          <p:cNvPr id="55" name="Google Shape;437;p46">
            <a:extLst>
              <a:ext uri="{FF2B5EF4-FFF2-40B4-BE49-F238E27FC236}">
                <a16:creationId xmlns:a16="http://schemas.microsoft.com/office/drawing/2014/main" id="{6E81108F-5AF3-CA4C-A877-645C224A9EC8}"/>
              </a:ext>
            </a:extLst>
          </p:cNvPr>
          <p:cNvCxnSpPr/>
          <p:nvPr/>
        </p:nvCxnSpPr>
        <p:spPr>
          <a:xfrm>
            <a:off x="400263" y="694788"/>
            <a:ext cx="8229600" cy="9000"/>
          </a:xfrm>
          <a:prstGeom prst="straightConnector1">
            <a:avLst/>
          </a:prstGeom>
          <a:noFill/>
          <a:ln w="1905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B71D0CA-4000-10D0-5B82-64CBF163AA20}"/>
              </a:ext>
            </a:extLst>
          </p:cNvPr>
          <p:cNvSpPr txBox="1"/>
          <p:nvPr/>
        </p:nvSpPr>
        <p:spPr>
          <a:xfrm>
            <a:off x="400263" y="847726"/>
            <a:ext cx="802635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YOUR_COMPANY team were interested to see how </a:t>
            </a:r>
            <a:r>
              <a:rPr lang="en-US" sz="1600" dirty="0" err="1"/>
              <a:t>kippy</a:t>
            </a:r>
            <a:r>
              <a:rPr lang="en-US" sz="1600" dirty="0"/>
              <a:t> could be used to connect to YOUR_COMPANY’s ERP (Oracle JD Edwards) and their other enterprise systems. </a:t>
            </a:r>
          </a:p>
          <a:p>
            <a:endParaRPr lang="en-US" sz="1600" dirty="0"/>
          </a:p>
          <a:p>
            <a:r>
              <a:rPr lang="en-US" sz="1600" dirty="0"/>
              <a:t>This was to help better understand </a:t>
            </a:r>
            <a:r>
              <a:rPr lang="en-US" sz="1600" dirty="0" err="1"/>
              <a:t>kippy’s</a:t>
            </a:r>
            <a:r>
              <a:rPr lang="en-US" sz="1600" dirty="0"/>
              <a:t> capabilities - and also the level of effort required to do integration with the other YOUR_COMPANY enterprise systems. </a:t>
            </a:r>
          </a:p>
          <a:p>
            <a:endParaRPr lang="en-US" sz="1600" dirty="0"/>
          </a:p>
          <a:p>
            <a:r>
              <a:rPr lang="en-US" sz="1600" dirty="0"/>
              <a:t>Therefore, a proof of concept was conducted by the </a:t>
            </a:r>
            <a:r>
              <a:rPr lang="en-US" sz="1600" dirty="0" err="1"/>
              <a:t>kippy</a:t>
            </a:r>
            <a:r>
              <a:rPr lang="en-US" sz="1600" dirty="0"/>
              <a:t> team to connect </a:t>
            </a:r>
            <a:r>
              <a:rPr lang="en-US" sz="1600" dirty="0" err="1"/>
              <a:t>kippy</a:t>
            </a:r>
            <a:r>
              <a:rPr lang="en-US" sz="1600" dirty="0"/>
              <a:t> to a (stubbed) JD Edwards instance, so that the data source could be specified by a </a:t>
            </a:r>
            <a:r>
              <a:rPr lang="en-US" sz="1600" dirty="0" err="1"/>
              <a:t>kippy</a:t>
            </a:r>
            <a:r>
              <a:rPr lang="en-US" sz="1600" dirty="0"/>
              <a:t> end user, but automatically pulled from the appropriate place in JD Edwards (using the JD Edwards APIs). </a:t>
            </a:r>
          </a:p>
        </p:txBody>
      </p:sp>
    </p:spTree>
    <p:extLst>
      <p:ext uri="{BB962C8B-B14F-4D97-AF65-F5344CB8AC3E}">
        <p14:creationId xmlns:p14="http://schemas.microsoft.com/office/powerpoint/2010/main" val="1068791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6"/>
          <p:cNvSpPr txBox="1">
            <a:spLocks noGrp="1"/>
          </p:cNvSpPr>
          <p:nvPr>
            <p:ph type="sldNum" idx="12"/>
          </p:nvPr>
        </p:nvSpPr>
        <p:spPr>
          <a:xfrm>
            <a:off x="4081500" y="4733825"/>
            <a:ext cx="981000" cy="273900"/>
          </a:xfrm>
          <a:prstGeom prst="rect">
            <a:avLst/>
          </a:prstGeom>
        </p:spPr>
        <p:txBody>
          <a:bodyPr spcFirstLastPara="1" vert="horz" wrap="square" lIns="68575" tIns="34275" rIns="68575" bIns="34275" rtlCol="0" anchor="t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3</a:t>
            </a:fld>
            <a:endParaRPr/>
          </a:p>
        </p:txBody>
      </p:sp>
      <p:sp>
        <p:nvSpPr>
          <p:cNvPr id="438" name="Google Shape;438;p46"/>
          <p:cNvSpPr txBox="1">
            <a:spLocks noGrp="1"/>
          </p:cNvSpPr>
          <p:nvPr>
            <p:ph type="title"/>
          </p:nvPr>
        </p:nvSpPr>
        <p:spPr>
          <a:xfrm>
            <a:off x="307371" y="183137"/>
            <a:ext cx="8524800" cy="617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246875" bIns="34275" rtlCol="0" anchor="ctr" anchorCtr="0">
            <a:noAutofit/>
          </a:bodyPr>
          <a:lstStyle/>
          <a:p>
            <a:pPr lvl="0">
              <a:buSzPts val="1100"/>
            </a:pPr>
            <a:r>
              <a:rPr lang="en-GB" sz="2400" dirty="0"/>
              <a:t>Outcome</a:t>
            </a:r>
          </a:p>
        </p:txBody>
      </p:sp>
      <p:cxnSp>
        <p:nvCxnSpPr>
          <p:cNvPr id="55" name="Google Shape;437;p46">
            <a:extLst>
              <a:ext uri="{FF2B5EF4-FFF2-40B4-BE49-F238E27FC236}">
                <a16:creationId xmlns:a16="http://schemas.microsoft.com/office/drawing/2014/main" id="{6E81108F-5AF3-CA4C-A877-645C224A9EC8}"/>
              </a:ext>
            </a:extLst>
          </p:cNvPr>
          <p:cNvCxnSpPr/>
          <p:nvPr/>
        </p:nvCxnSpPr>
        <p:spPr>
          <a:xfrm>
            <a:off x="400263" y="694788"/>
            <a:ext cx="8229600" cy="9000"/>
          </a:xfrm>
          <a:prstGeom prst="straightConnector1">
            <a:avLst/>
          </a:prstGeom>
          <a:noFill/>
          <a:ln w="1905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B71D0CA-4000-10D0-5B82-64CBF163AA20}"/>
              </a:ext>
            </a:extLst>
          </p:cNvPr>
          <p:cNvSpPr txBox="1"/>
          <p:nvPr/>
        </p:nvSpPr>
        <p:spPr>
          <a:xfrm>
            <a:off x="400263" y="847726"/>
            <a:ext cx="80263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The proof of concept was successful </a:t>
            </a:r>
            <a:r>
              <a:rPr lang="en-US" sz="1600" dirty="0"/>
              <a:t>in integrating </a:t>
            </a:r>
            <a:r>
              <a:rPr lang="en-US" sz="1600" dirty="0" err="1"/>
              <a:t>kippy</a:t>
            </a:r>
            <a:r>
              <a:rPr lang="en-US" sz="1600" dirty="0"/>
              <a:t> with Oracle JD Edwards. A demo and technical details of that PoC are provided in this document.</a:t>
            </a:r>
          </a:p>
          <a:p>
            <a:endParaRPr lang="en-US" sz="1600" dirty="0"/>
          </a:p>
          <a:p>
            <a:r>
              <a:rPr lang="en-US" sz="1600" dirty="0"/>
              <a:t>Furthermore, the PoC was </a:t>
            </a:r>
            <a:r>
              <a:rPr lang="en-US" sz="1600" b="1" dirty="0"/>
              <a:t>completed within a single day </a:t>
            </a:r>
            <a:r>
              <a:rPr lang="en-US" sz="1600" dirty="0"/>
              <a:t>– helping provide some indication of the level of effort required per integration.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72763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6"/>
          <p:cNvSpPr txBox="1">
            <a:spLocks noGrp="1"/>
          </p:cNvSpPr>
          <p:nvPr>
            <p:ph type="sldNum" idx="12"/>
          </p:nvPr>
        </p:nvSpPr>
        <p:spPr>
          <a:xfrm>
            <a:off x="4081500" y="4733825"/>
            <a:ext cx="981000" cy="273900"/>
          </a:xfrm>
          <a:prstGeom prst="rect">
            <a:avLst/>
          </a:prstGeom>
        </p:spPr>
        <p:txBody>
          <a:bodyPr spcFirstLastPara="1" vert="horz" wrap="square" lIns="68575" tIns="34275" rIns="68575" bIns="34275" rtlCol="0" anchor="t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4</a:t>
            </a:fld>
            <a:endParaRPr/>
          </a:p>
        </p:txBody>
      </p:sp>
      <p:sp>
        <p:nvSpPr>
          <p:cNvPr id="438" name="Google Shape;438;p46"/>
          <p:cNvSpPr txBox="1">
            <a:spLocks noGrp="1"/>
          </p:cNvSpPr>
          <p:nvPr>
            <p:ph type="title"/>
          </p:nvPr>
        </p:nvSpPr>
        <p:spPr>
          <a:xfrm>
            <a:off x="307371" y="183137"/>
            <a:ext cx="8524800" cy="617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246875" bIns="34275" rtlCol="0" anchor="ctr" anchorCtr="0">
            <a:noAutofit/>
          </a:bodyPr>
          <a:lstStyle/>
          <a:p>
            <a:pPr lvl="0">
              <a:buSzPts val="1100"/>
            </a:pPr>
            <a:r>
              <a:rPr lang="en-GB" sz="2400" dirty="0"/>
              <a:t>PoC - Example - Use case</a:t>
            </a:r>
          </a:p>
        </p:txBody>
      </p:sp>
      <p:cxnSp>
        <p:nvCxnSpPr>
          <p:cNvPr id="55" name="Google Shape;437;p46">
            <a:extLst>
              <a:ext uri="{FF2B5EF4-FFF2-40B4-BE49-F238E27FC236}">
                <a16:creationId xmlns:a16="http://schemas.microsoft.com/office/drawing/2014/main" id="{6E81108F-5AF3-CA4C-A877-645C224A9EC8}"/>
              </a:ext>
            </a:extLst>
          </p:cNvPr>
          <p:cNvCxnSpPr/>
          <p:nvPr/>
        </p:nvCxnSpPr>
        <p:spPr>
          <a:xfrm>
            <a:off x="400263" y="694788"/>
            <a:ext cx="8229600" cy="9000"/>
          </a:xfrm>
          <a:prstGeom prst="straightConnector1">
            <a:avLst/>
          </a:prstGeom>
          <a:noFill/>
          <a:ln w="1905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B71D0CA-4000-10D0-5B82-64CBF163AA20}"/>
              </a:ext>
            </a:extLst>
          </p:cNvPr>
          <p:cNvSpPr txBox="1"/>
          <p:nvPr/>
        </p:nvSpPr>
        <p:spPr>
          <a:xfrm>
            <a:off x="400263" y="1042417"/>
            <a:ext cx="802635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a stakeholder for sales activity</a:t>
            </a:r>
          </a:p>
          <a:p>
            <a:endParaRPr lang="en-US" dirty="0"/>
          </a:p>
          <a:p>
            <a:r>
              <a:rPr lang="en-US" dirty="0"/>
              <a:t>When a customer is added in the ERP system</a:t>
            </a:r>
          </a:p>
          <a:p>
            <a:endParaRPr lang="en-US" dirty="0"/>
          </a:p>
          <a:p>
            <a:r>
              <a:rPr lang="en-US" dirty="0"/>
              <a:t>I want the updated count of </a:t>
            </a:r>
            <a:r>
              <a:rPr lang="en-US" b="1" dirty="0"/>
              <a:t>Number of customers</a:t>
            </a:r>
            <a:r>
              <a:rPr lang="en-US" dirty="0"/>
              <a:t> to be automatically reflected in </a:t>
            </a:r>
            <a:r>
              <a:rPr lang="en-US" dirty="0" err="1"/>
              <a:t>kippy</a:t>
            </a:r>
            <a:endParaRPr lang="en-US" dirty="0"/>
          </a:p>
          <a:p>
            <a:endParaRPr lang="en-US" dirty="0"/>
          </a:p>
          <a:p>
            <a:r>
              <a:rPr lang="en-US" dirty="0"/>
              <a:t>And the </a:t>
            </a:r>
            <a:r>
              <a:rPr lang="en-US" b="1" dirty="0"/>
              <a:t>Revenue per customer </a:t>
            </a:r>
            <a:r>
              <a:rPr lang="en-US" dirty="0"/>
              <a:t>to be automatically re-calculated (using the </a:t>
            </a:r>
            <a:r>
              <a:rPr lang="en-US" b="1" dirty="0"/>
              <a:t>Total sales revenue</a:t>
            </a:r>
            <a:r>
              <a:rPr lang="en-US" dirty="0"/>
              <a:t> from Salesforce)</a:t>
            </a:r>
          </a:p>
          <a:p>
            <a:endParaRPr lang="en-US" dirty="0"/>
          </a:p>
          <a:p>
            <a:r>
              <a:rPr lang="en-US" dirty="0"/>
              <a:t>So that I do not have to duplicate data entry </a:t>
            </a:r>
          </a:p>
          <a:p>
            <a:endParaRPr lang="en-US" dirty="0"/>
          </a:p>
          <a:p>
            <a:r>
              <a:rPr lang="en-US" dirty="0"/>
              <a:t>And can make good strategic decisions based on the latest joined-up information from various systems</a:t>
            </a:r>
          </a:p>
        </p:txBody>
      </p:sp>
    </p:spTree>
    <p:extLst>
      <p:ext uri="{BB962C8B-B14F-4D97-AF65-F5344CB8AC3E}">
        <p14:creationId xmlns:p14="http://schemas.microsoft.com/office/powerpoint/2010/main" val="1089561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79EC278-BE07-6F45-9C0E-F2B9DD1C43FD}"/>
              </a:ext>
            </a:extLst>
          </p:cNvPr>
          <p:cNvCxnSpPr>
            <a:cxnSpLocks/>
          </p:cNvCxnSpPr>
          <p:nvPr/>
        </p:nvCxnSpPr>
        <p:spPr>
          <a:xfrm>
            <a:off x="5177102" y="1674706"/>
            <a:ext cx="0" cy="1219191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: Rounded Corners 523">
            <a:extLst>
              <a:ext uri="{FF2B5EF4-FFF2-40B4-BE49-F238E27FC236}">
                <a16:creationId xmlns:a16="http://schemas.microsoft.com/office/drawing/2014/main" id="{336B1FAC-19BB-514D-AEEA-AA46EC6BD232}"/>
              </a:ext>
            </a:extLst>
          </p:cNvPr>
          <p:cNvSpPr/>
          <p:nvPr/>
        </p:nvSpPr>
        <p:spPr>
          <a:xfrm>
            <a:off x="4249002" y="2353873"/>
            <a:ext cx="2106127" cy="1130651"/>
          </a:xfrm>
          <a:prstGeom prst="roundRect">
            <a:avLst>
              <a:gd name="adj" fmla="val 14000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Data is mapped to team KPIs - and ‘merged’ with other automatic and manual sources using formulas.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D4478FE-F000-3E47-A0CC-EF95D0814CBE}"/>
              </a:ext>
            </a:extLst>
          </p:cNvPr>
          <p:cNvCxnSpPr>
            <a:cxnSpLocks/>
          </p:cNvCxnSpPr>
          <p:nvPr/>
        </p:nvCxnSpPr>
        <p:spPr>
          <a:xfrm>
            <a:off x="3188497" y="1681637"/>
            <a:ext cx="0" cy="1219191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: Rounded Corners 523">
            <a:extLst>
              <a:ext uri="{FF2B5EF4-FFF2-40B4-BE49-F238E27FC236}">
                <a16:creationId xmlns:a16="http://schemas.microsoft.com/office/drawing/2014/main" id="{F5CE9292-DA12-2A41-AD17-D12E9002227F}"/>
              </a:ext>
            </a:extLst>
          </p:cNvPr>
          <p:cNvSpPr/>
          <p:nvPr/>
        </p:nvSpPr>
        <p:spPr>
          <a:xfrm>
            <a:off x="2310287" y="2339656"/>
            <a:ext cx="1577440" cy="1147193"/>
          </a:xfrm>
          <a:prstGeom prst="roundRect">
            <a:avLst>
              <a:gd name="adj" fmla="val 14000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Change in ERP is pulled from </a:t>
            </a:r>
            <a:r>
              <a:rPr lang="en-US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Kippy</a:t>
            </a: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via web APIs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AE76C9-471F-F349-9EDD-97945EE95AFB}"/>
              </a:ext>
            </a:extLst>
          </p:cNvPr>
          <p:cNvCxnSpPr>
            <a:cxnSpLocks/>
          </p:cNvCxnSpPr>
          <p:nvPr/>
        </p:nvCxnSpPr>
        <p:spPr>
          <a:xfrm>
            <a:off x="1438514" y="1644889"/>
            <a:ext cx="0" cy="712843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: Rounded Corners 523">
            <a:extLst>
              <a:ext uri="{FF2B5EF4-FFF2-40B4-BE49-F238E27FC236}">
                <a16:creationId xmlns:a16="http://schemas.microsoft.com/office/drawing/2014/main" id="{600413A5-B095-8D4F-9E70-C78193E1DA5B}"/>
              </a:ext>
            </a:extLst>
          </p:cNvPr>
          <p:cNvSpPr/>
          <p:nvPr/>
        </p:nvSpPr>
        <p:spPr>
          <a:xfrm>
            <a:off x="743918" y="2343872"/>
            <a:ext cx="1310402" cy="1128149"/>
          </a:xfrm>
          <a:prstGeom prst="roundRect">
            <a:avLst>
              <a:gd name="adj" fmla="val 14000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Business user makes change in YOUR_COMPANY’s JD Edwards ERP</a:t>
            </a:r>
          </a:p>
        </p:txBody>
      </p:sp>
      <p:sp>
        <p:nvSpPr>
          <p:cNvPr id="436" name="Google Shape;436;p46"/>
          <p:cNvSpPr txBox="1">
            <a:spLocks noGrp="1"/>
          </p:cNvSpPr>
          <p:nvPr>
            <p:ph type="sldNum" idx="12"/>
          </p:nvPr>
        </p:nvSpPr>
        <p:spPr>
          <a:xfrm>
            <a:off x="4081500" y="4733825"/>
            <a:ext cx="981000" cy="273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438" name="Google Shape;438;p46"/>
          <p:cNvSpPr txBox="1">
            <a:spLocks noGrp="1"/>
          </p:cNvSpPr>
          <p:nvPr>
            <p:ph type="title"/>
          </p:nvPr>
        </p:nvSpPr>
        <p:spPr>
          <a:xfrm>
            <a:off x="307371" y="183137"/>
            <a:ext cx="8524800" cy="6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246875" bIns="34275" anchor="ctr" anchorCtr="0">
            <a:noAutofit/>
          </a:bodyPr>
          <a:lstStyle/>
          <a:p>
            <a:pPr lvl="0">
              <a:buSzPts val="1100"/>
            </a:pPr>
            <a:r>
              <a:rPr lang="en-GB" sz="2400" dirty="0"/>
              <a:t>Background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049CBB-F300-6F47-8760-D233656FE386}"/>
              </a:ext>
            </a:extLst>
          </p:cNvPr>
          <p:cNvSpPr/>
          <p:nvPr/>
        </p:nvSpPr>
        <p:spPr>
          <a:xfrm>
            <a:off x="413995" y="3691761"/>
            <a:ext cx="8215868" cy="740771"/>
          </a:xfrm>
          <a:prstGeom prst="rect">
            <a:avLst/>
          </a:prstGeom>
          <a:solidFill>
            <a:srgbClr val="000000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1100"/>
              </a:spcBef>
              <a:buClr>
                <a:schemeClr val="dk1"/>
              </a:buClr>
              <a:buSzPts val="1100"/>
            </a:pP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A successful proof of concept was conducted so a change in JD Edwards would automatically flow to </a:t>
            </a:r>
            <a:r>
              <a:rPr lang="en-GB" dirty="0" err="1">
                <a:latin typeface="Calibri"/>
                <a:ea typeface="Calibri"/>
                <a:cs typeface="Calibri"/>
                <a:sym typeface="Calibri"/>
              </a:rPr>
              <a:t>kippy</a:t>
            </a: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 – and be used in a formula mixed with other sources – to present a recalculated score.</a:t>
            </a:r>
          </a:p>
        </p:txBody>
      </p:sp>
      <p:cxnSp>
        <p:nvCxnSpPr>
          <p:cNvPr id="55" name="Google Shape;437;p46">
            <a:extLst>
              <a:ext uri="{FF2B5EF4-FFF2-40B4-BE49-F238E27FC236}">
                <a16:creationId xmlns:a16="http://schemas.microsoft.com/office/drawing/2014/main" id="{6E81108F-5AF3-CA4C-A877-645C224A9EC8}"/>
              </a:ext>
            </a:extLst>
          </p:cNvPr>
          <p:cNvCxnSpPr/>
          <p:nvPr/>
        </p:nvCxnSpPr>
        <p:spPr>
          <a:xfrm>
            <a:off x="400263" y="694788"/>
            <a:ext cx="8229600" cy="9000"/>
          </a:xfrm>
          <a:prstGeom prst="straightConnector1">
            <a:avLst/>
          </a:prstGeom>
          <a:noFill/>
          <a:ln w="1905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8BFD6208-A811-604C-ABA7-231E5BF38B88}"/>
              </a:ext>
            </a:extLst>
          </p:cNvPr>
          <p:cNvSpPr txBox="1"/>
          <p:nvPr/>
        </p:nvSpPr>
        <p:spPr>
          <a:xfrm>
            <a:off x="148347" y="1209935"/>
            <a:ext cx="11564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0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ERP User</a:t>
            </a:r>
            <a:endParaRPr lang="en-US" sz="1050" b="1" dirty="0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CB9C6642-C0C6-4341-B6B4-FCB2CD2389C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440" y="1580177"/>
            <a:ext cx="311645" cy="31164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D42A64A7-F84F-C24B-9178-31A3BEC0DE0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778" y="1657316"/>
            <a:ext cx="311645" cy="31164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CAE47E5-D5FA-524F-AEF6-B602B9738E1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057" y="1628855"/>
            <a:ext cx="311645" cy="31164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7714A869-FD3F-EB4D-89D0-F87387B3B43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5617" y="791701"/>
            <a:ext cx="1526069" cy="1526069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0EC450F-5A8A-884B-B5B3-556411A6C46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7035" y="1070231"/>
            <a:ext cx="1345605" cy="8410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D0B0A5DE-F404-9C43-BA79-07C38710D9B1}"/>
              </a:ext>
            </a:extLst>
          </p:cNvPr>
          <p:cNvSpPr txBox="1"/>
          <p:nvPr/>
        </p:nvSpPr>
        <p:spPr>
          <a:xfrm>
            <a:off x="7579672" y="1174201"/>
            <a:ext cx="8688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/>
              <a:t>Kippy</a:t>
            </a:r>
            <a:r>
              <a:rPr lang="en-US" sz="1050" b="1" dirty="0"/>
              <a:t> Users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1511D728-ECE6-6343-9E65-2068F14BDD6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duotone>
              <a:prstClr val="black"/>
              <a:srgbClr val="73FE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540" y="1540630"/>
            <a:ext cx="342810" cy="34281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60D9156D-845C-6D47-9682-A7FD00D05B5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7518" y="1626507"/>
            <a:ext cx="342810" cy="342810"/>
          </a:xfrm>
          <a:prstGeom prst="rect">
            <a:avLst/>
          </a:prstGeom>
        </p:spPr>
      </p:pic>
      <p:sp>
        <p:nvSpPr>
          <p:cNvPr id="65" name="Right Arrow 64">
            <a:extLst>
              <a:ext uri="{FF2B5EF4-FFF2-40B4-BE49-F238E27FC236}">
                <a16:creationId xmlns:a16="http://schemas.microsoft.com/office/drawing/2014/main" id="{8229CBDF-0804-5748-B9BB-2D51D5A820D2}"/>
              </a:ext>
            </a:extLst>
          </p:cNvPr>
          <p:cNvSpPr/>
          <p:nvPr/>
        </p:nvSpPr>
        <p:spPr>
          <a:xfrm>
            <a:off x="1368941" y="1411210"/>
            <a:ext cx="279285" cy="248699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Left-right Arrow 68">
            <a:extLst>
              <a:ext uri="{FF2B5EF4-FFF2-40B4-BE49-F238E27FC236}">
                <a16:creationId xmlns:a16="http://schemas.microsoft.com/office/drawing/2014/main" id="{1D179BE0-1211-8D4A-BC82-D19C9D52F1F5}"/>
              </a:ext>
            </a:extLst>
          </p:cNvPr>
          <p:cNvSpPr/>
          <p:nvPr/>
        </p:nvSpPr>
        <p:spPr>
          <a:xfrm flipH="1">
            <a:off x="7071688" y="1416081"/>
            <a:ext cx="418201" cy="238957"/>
          </a:xfrm>
          <a:prstGeom prst="left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FA8FD07-B138-9343-9AB9-3319EB50CD04}"/>
              </a:ext>
            </a:extLst>
          </p:cNvPr>
          <p:cNvCxnSpPr>
            <a:cxnSpLocks/>
          </p:cNvCxnSpPr>
          <p:nvPr/>
        </p:nvCxnSpPr>
        <p:spPr>
          <a:xfrm>
            <a:off x="7279761" y="1697924"/>
            <a:ext cx="0" cy="1219191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: Rounded Corners 523">
            <a:extLst>
              <a:ext uri="{FF2B5EF4-FFF2-40B4-BE49-F238E27FC236}">
                <a16:creationId xmlns:a16="http://schemas.microsoft.com/office/drawing/2014/main" id="{C235ECCE-A0AB-B048-818D-FB2853116DCA}"/>
              </a:ext>
            </a:extLst>
          </p:cNvPr>
          <p:cNvSpPr/>
          <p:nvPr/>
        </p:nvSpPr>
        <p:spPr>
          <a:xfrm>
            <a:off x="6712425" y="2329781"/>
            <a:ext cx="1693181" cy="1158682"/>
          </a:xfrm>
          <a:prstGeom prst="roundRect">
            <a:avLst>
              <a:gd name="adj" fmla="val 14000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Kippy</a:t>
            </a: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users view team level performance reports on re-calculated scores.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E72E75-2C84-1CE4-544B-351630733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0883" y="1342498"/>
            <a:ext cx="938398" cy="42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rved Right Arrow 12">
            <a:extLst>
              <a:ext uri="{FF2B5EF4-FFF2-40B4-BE49-F238E27FC236}">
                <a16:creationId xmlns:a16="http://schemas.microsoft.com/office/drawing/2014/main" id="{17F57E28-46A0-9877-4936-4B7C7E208F23}"/>
              </a:ext>
            </a:extLst>
          </p:cNvPr>
          <p:cNvSpPr/>
          <p:nvPr/>
        </p:nvSpPr>
        <p:spPr>
          <a:xfrm>
            <a:off x="2955496" y="1326563"/>
            <a:ext cx="430934" cy="371361"/>
          </a:xfrm>
          <a:prstGeom prst="curv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162BC75B-FE66-C8F4-EFA7-837AE0E44AB1}"/>
              </a:ext>
            </a:extLst>
          </p:cNvPr>
          <p:cNvSpPr/>
          <p:nvPr/>
        </p:nvSpPr>
        <p:spPr>
          <a:xfrm>
            <a:off x="5088150" y="1423299"/>
            <a:ext cx="279285" cy="248699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6663B7-809E-9809-84C1-4E2346A846E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52827" y="838574"/>
            <a:ext cx="50689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9B772E-BE59-6365-8A9D-AEC803CA564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764702" y="791701"/>
            <a:ext cx="50689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64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CABD01-338F-DF46-BFCD-A43FE4146E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cxnSp>
        <p:nvCxnSpPr>
          <p:cNvPr id="7" name="Google Shape;174;p30">
            <a:extLst>
              <a:ext uri="{FF2B5EF4-FFF2-40B4-BE49-F238E27FC236}">
                <a16:creationId xmlns:a16="http://schemas.microsoft.com/office/drawing/2014/main" id="{CE523161-F865-AA46-AC16-0953DEB77863}"/>
              </a:ext>
            </a:extLst>
          </p:cNvPr>
          <p:cNvCxnSpPr/>
          <p:nvPr/>
        </p:nvCxnSpPr>
        <p:spPr>
          <a:xfrm>
            <a:off x="400263" y="694788"/>
            <a:ext cx="8229600" cy="9000"/>
          </a:xfrm>
          <a:prstGeom prst="straightConnector1">
            <a:avLst/>
          </a:prstGeom>
          <a:noFill/>
          <a:ln w="1905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Google Shape;175;p30">
            <a:extLst>
              <a:ext uri="{FF2B5EF4-FFF2-40B4-BE49-F238E27FC236}">
                <a16:creationId xmlns:a16="http://schemas.microsoft.com/office/drawing/2014/main" id="{FED7919F-3B38-0645-9E2A-3C5815D31DE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7371" y="183137"/>
            <a:ext cx="8524800" cy="6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" sz="2400" dirty="0"/>
              <a:t>Solution Overview</a:t>
            </a:r>
            <a:endParaRPr sz="2400" dirty="0"/>
          </a:p>
        </p:txBody>
      </p:sp>
      <p:sp>
        <p:nvSpPr>
          <p:cNvPr id="9" name="Google Shape;177;p30">
            <a:extLst>
              <a:ext uri="{FF2B5EF4-FFF2-40B4-BE49-F238E27FC236}">
                <a16:creationId xmlns:a16="http://schemas.microsoft.com/office/drawing/2014/main" id="{C9B8D572-B622-AA48-86C7-C8A87CB65584}"/>
              </a:ext>
            </a:extLst>
          </p:cNvPr>
          <p:cNvSpPr/>
          <p:nvPr/>
        </p:nvSpPr>
        <p:spPr>
          <a:xfrm>
            <a:off x="1597548" y="979117"/>
            <a:ext cx="6859200" cy="3199478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79;p30">
            <a:extLst>
              <a:ext uri="{FF2B5EF4-FFF2-40B4-BE49-F238E27FC236}">
                <a16:creationId xmlns:a16="http://schemas.microsoft.com/office/drawing/2014/main" id="{27861FCA-05B2-A54D-B9DD-B3F8EB6A584B}"/>
              </a:ext>
            </a:extLst>
          </p:cNvPr>
          <p:cNvSpPr/>
          <p:nvPr/>
        </p:nvSpPr>
        <p:spPr>
          <a:xfrm>
            <a:off x="1830697" y="1326382"/>
            <a:ext cx="3009900" cy="2542931"/>
          </a:xfrm>
          <a:prstGeom prst="rect">
            <a:avLst/>
          </a:prstGeom>
          <a:solidFill>
            <a:srgbClr val="8296B0">
              <a:alpha val="9800"/>
            </a:srgbClr>
          </a:solidFill>
          <a:ln w="9525" cap="flat" cmpd="sng">
            <a:solidFill>
              <a:srgbClr val="29F94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Dedicated </a:t>
            </a:r>
            <a:r>
              <a:rPr lang="en" sz="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kippy</a:t>
            </a:r>
            <a:r>
              <a:rPr lang="en" sz="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cloud instance for </a:t>
            </a:r>
            <a:r>
              <a:rPr lang="en-GB" sz="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YOUR_COMPANY</a:t>
            </a:r>
            <a:endParaRPr sz="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78;p30">
            <a:extLst>
              <a:ext uri="{FF2B5EF4-FFF2-40B4-BE49-F238E27FC236}">
                <a16:creationId xmlns:a16="http://schemas.microsoft.com/office/drawing/2014/main" id="{2462C4CD-E5B1-CE4B-83E9-69FE01092587}"/>
              </a:ext>
            </a:extLst>
          </p:cNvPr>
          <p:cNvSpPr/>
          <p:nvPr/>
        </p:nvSpPr>
        <p:spPr>
          <a:xfrm>
            <a:off x="2076543" y="1665713"/>
            <a:ext cx="2429400" cy="2034822"/>
          </a:xfrm>
          <a:prstGeom prst="rect">
            <a:avLst/>
          </a:prstGeom>
          <a:solidFill>
            <a:srgbClr val="29F947">
              <a:alpha val="9800"/>
            </a:srgbClr>
          </a:solidFill>
          <a:ln w="9525" cap="flat" cmpd="sng">
            <a:solidFill>
              <a:srgbClr val="29F94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b="1" dirty="0"/>
          </a:p>
        </p:txBody>
      </p:sp>
      <p:sp>
        <p:nvSpPr>
          <p:cNvPr id="12" name="Google Shape;180;p30">
            <a:extLst>
              <a:ext uri="{FF2B5EF4-FFF2-40B4-BE49-F238E27FC236}">
                <a16:creationId xmlns:a16="http://schemas.microsoft.com/office/drawing/2014/main" id="{ABC67C70-EB44-4D4A-9E73-9DD4C5E32D48}"/>
              </a:ext>
            </a:extLst>
          </p:cNvPr>
          <p:cNvSpPr/>
          <p:nvPr/>
        </p:nvSpPr>
        <p:spPr>
          <a:xfrm>
            <a:off x="5196238" y="1326383"/>
            <a:ext cx="3009900" cy="2542931"/>
          </a:xfrm>
          <a:prstGeom prst="rect">
            <a:avLst/>
          </a:prstGeom>
          <a:solidFill>
            <a:srgbClr val="004D84">
              <a:alpha val="12157"/>
            </a:srgbClr>
          </a:solidFill>
          <a:ln w="9525" cap="flat" cmpd="sng">
            <a:solidFill>
              <a:srgbClr val="2D75B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YOUR_COMPANY</a:t>
            </a:r>
            <a:r>
              <a:rPr lang="en" sz="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Systems</a:t>
            </a:r>
            <a:endParaRPr sz="800" dirty="0"/>
          </a:p>
        </p:txBody>
      </p:sp>
      <p:sp>
        <p:nvSpPr>
          <p:cNvPr id="13" name="Google Shape;181;p30">
            <a:extLst>
              <a:ext uri="{FF2B5EF4-FFF2-40B4-BE49-F238E27FC236}">
                <a16:creationId xmlns:a16="http://schemas.microsoft.com/office/drawing/2014/main" id="{C42D5CF3-C42B-DA4E-8D0A-2AF893E3E2F3}"/>
              </a:ext>
            </a:extLst>
          </p:cNvPr>
          <p:cNvSpPr/>
          <p:nvPr/>
        </p:nvSpPr>
        <p:spPr>
          <a:xfrm>
            <a:off x="5493843" y="1665713"/>
            <a:ext cx="2429400" cy="1910485"/>
          </a:xfrm>
          <a:prstGeom prst="rect">
            <a:avLst/>
          </a:prstGeom>
          <a:solidFill>
            <a:srgbClr val="004D84">
              <a:alpha val="12157"/>
            </a:srgbClr>
          </a:solidFill>
          <a:ln w="9525" cap="flat" cmpd="sng">
            <a:solidFill>
              <a:srgbClr val="2D75B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dirty="0"/>
          </a:p>
        </p:txBody>
      </p:sp>
      <p:sp>
        <p:nvSpPr>
          <p:cNvPr id="14" name="Google Shape;182;p30">
            <a:extLst>
              <a:ext uri="{FF2B5EF4-FFF2-40B4-BE49-F238E27FC236}">
                <a16:creationId xmlns:a16="http://schemas.microsoft.com/office/drawing/2014/main" id="{F5EE5615-053E-754D-8A28-CA2E5F4B1E6D}"/>
              </a:ext>
            </a:extLst>
          </p:cNvPr>
          <p:cNvSpPr/>
          <p:nvPr/>
        </p:nvSpPr>
        <p:spPr>
          <a:xfrm>
            <a:off x="2365904" y="2108079"/>
            <a:ext cx="2048700" cy="314032"/>
          </a:xfrm>
          <a:prstGeom prst="trapezoid">
            <a:avLst>
              <a:gd name="adj" fmla="val 146116"/>
            </a:avLst>
          </a:prstGeom>
          <a:solidFill>
            <a:srgbClr val="29F947"/>
          </a:solidFill>
          <a:ln w="19050" cap="flat" cmpd="sng">
            <a:solidFill>
              <a:srgbClr val="33333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84;p30">
            <a:extLst>
              <a:ext uri="{FF2B5EF4-FFF2-40B4-BE49-F238E27FC236}">
                <a16:creationId xmlns:a16="http://schemas.microsoft.com/office/drawing/2014/main" id="{22C629AC-2712-7143-AB15-B7E089512E10}"/>
              </a:ext>
            </a:extLst>
          </p:cNvPr>
          <p:cNvSpPr/>
          <p:nvPr/>
        </p:nvSpPr>
        <p:spPr>
          <a:xfrm>
            <a:off x="2357236" y="2461914"/>
            <a:ext cx="2056800" cy="1114283"/>
          </a:xfrm>
          <a:prstGeom prst="rect">
            <a:avLst/>
          </a:prstGeom>
          <a:solidFill>
            <a:srgbClr val="29F947">
              <a:alpha val="49800"/>
            </a:srgbClr>
          </a:solidFill>
          <a:ln w="9525" cap="flat" cmpd="sng">
            <a:solidFill>
              <a:srgbClr val="7F7F7F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BC86143-5BF4-2C44-88ED-A878726C0A36}"/>
              </a:ext>
            </a:extLst>
          </p:cNvPr>
          <p:cNvGrpSpPr/>
          <p:nvPr/>
        </p:nvGrpSpPr>
        <p:grpSpPr>
          <a:xfrm>
            <a:off x="3810271" y="2807210"/>
            <a:ext cx="336274" cy="351602"/>
            <a:chOff x="3874008" y="2516945"/>
            <a:chExt cx="208800" cy="217029"/>
          </a:xfrm>
        </p:grpSpPr>
        <p:sp>
          <p:nvSpPr>
            <p:cNvPr id="15" name="Google Shape;183;p30">
              <a:extLst>
                <a:ext uri="{FF2B5EF4-FFF2-40B4-BE49-F238E27FC236}">
                  <a16:creationId xmlns:a16="http://schemas.microsoft.com/office/drawing/2014/main" id="{435EF2B1-EF06-6141-981A-29CADE281824}"/>
                </a:ext>
              </a:extLst>
            </p:cNvPr>
            <p:cNvSpPr/>
            <p:nvPr/>
          </p:nvSpPr>
          <p:spPr>
            <a:xfrm>
              <a:off x="3874008" y="2521274"/>
              <a:ext cx="208800" cy="212700"/>
            </a:xfrm>
            <a:prstGeom prst="ellipse">
              <a:avLst/>
            </a:prstGeom>
            <a:solidFill>
              <a:srgbClr val="29F947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" name="Google Shape;185;p30" descr="predictive_K.png">
              <a:extLst>
                <a:ext uri="{FF2B5EF4-FFF2-40B4-BE49-F238E27FC236}">
                  <a16:creationId xmlns:a16="http://schemas.microsoft.com/office/drawing/2014/main" id="{686B9A13-E945-4A43-8826-8C557A254D89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881536" y="2516945"/>
              <a:ext cx="187487" cy="19561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" name="Google Shape;186;p30">
            <a:extLst>
              <a:ext uri="{FF2B5EF4-FFF2-40B4-BE49-F238E27FC236}">
                <a16:creationId xmlns:a16="http://schemas.microsoft.com/office/drawing/2014/main" id="{BDE015E1-88A7-4444-9150-98A95424A846}"/>
              </a:ext>
            </a:extLst>
          </p:cNvPr>
          <p:cNvSpPr txBox="1"/>
          <p:nvPr/>
        </p:nvSpPr>
        <p:spPr>
          <a:xfrm>
            <a:off x="3778826" y="3162175"/>
            <a:ext cx="402300" cy="280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 dirty="0">
                <a:solidFill>
                  <a:schemeClr val="dk1"/>
                </a:solidFill>
              </a:rPr>
              <a:t>Web APIs</a:t>
            </a:r>
            <a:endParaRPr sz="700" b="1" dirty="0"/>
          </a:p>
        </p:txBody>
      </p:sp>
      <p:sp>
        <p:nvSpPr>
          <p:cNvPr id="19" name="Google Shape;187;p30">
            <a:extLst>
              <a:ext uri="{FF2B5EF4-FFF2-40B4-BE49-F238E27FC236}">
                <a16:creationId xmlns:a16="http://schemas.microsoft.com/office/drawing/2014/main" id="{30243619-9F9E-1346-BB1C-85A64624132B}"/>
              </a:ext>
            </a:extLst>
          </p:cNvPr>
          <p:cNvSpPr/>
          <p:nvPr/>
        </p:nvSpPr>
        <p:spPr>
          <a:xfrm>
            <a:off x="2829469" y="1907338"/>
            <a:ext cx="277913" cy="258894"/>
          </a:xfrm>
          <a:prstGeom prst="ellipse">
            <a:avLst/>
          </a:prstGeom>
          <a:solidFill>
            <a:srgbClr val="29F947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88;p30">
            <a:extLst>
              <a:ext uri="{FF2B5EF4-FFF2-40B4-BE49-F238E27FC236}">
                <a16:creationId xmlns:a16="http://schemas.microsoft.com/office/drawing/2014/main" id="{632FDA45-C8E3-F042-BF77-9D0D1A003C82}"/>
              </a:ext>
            </a:extLst>
          </p:cNvPr>
          <p:cNvSpPr txBox="1"/>
          <p:nvPr/>
        </p:nvSpPr>
        <p:spPr>
          <a:xfrm>
            <a:off x="2581475" y="2137303"/>
            <a:ext cx="786242" cy="280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 dirty="0">
                <a:solidFill>
                  <a:schemeClr val="dk1"/>
                </a:solidFill>
              </a:rPr>
              <a:t>USER </a:t>
            </a:r>
            <a:endParaRPr sz="700" b="1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 dirty="0">
                <a:solidFill>
                  <a:schemeClr val="dk1"/>
                </a:solidFill>
              </a:rPr>
              <a:t>INTERFACE</a:t>
            </a:r>
            <a:endParaRPr sz="700" b="1" dirty="0"/>
          </a:p>
        </p:txBody>
      </p:sp>
      <p:pic>
        <p:nvPicPr>
          <p:cNvPr id="21" name="Google Shape;189;p30" descr="simulation-K.png">
            <a:extLst>
              <a:ext uri="{FF2B5EF4-FFF2-40B4-BE49-F238E27FC236}">
                <a16:creationId xmlns:a16="http://schemas.microsoft.com/office/drawing/2014/main" id="{4DE755F7-F900-7944-8F58-EF72CAA2FDB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03429" y="1883634"/>
            <a:ext cx="319681" cy="30501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190;p30">
            <a:extLst>
              <a:ext uri="{FF2B5EF4-FFF2-40B4-BE49-F238E27FC236}">
                <a16:creationId xmlns:a16="http://schemas.microsoft.com/office/drawing/2014/main" id="{10F59098-556D-0045-AE72-73F40A564767}"/>
              </a:ext>
            </a:extLst>
          </p:cNvPr>
          <p:cNvSpPr/>
          <p:nvPr/>
        </p:nvSpPr>
        <p:spPr>
          <a:xfrm>
            <a:off x="3708312" y="1893294"/>
            <a:ext cx="277913" cy="258894"/>
          </a:xfrm>
          <a:prstGeom prst="ellipse">
            <a:avLst/>
          </a:prstGeom>
          <a:solidFill>
            <a:srgbClr val="29F947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191;p30">
            <a:extLst>
              <a:ext uri="{FF2B5EF4-FFF2-40B4-BE49-F238E27FC236}">
                <a16:creationId xmlns:a16="http://schemas.microsoft.com/office/drawing/2014/main" id="{E703DFAD-DD7A-604F-8A30-E7793BEF38A8}"/>
              </a:ext>
            </a:extLst>
          </p:cNvPr>
          <p:cNvSpPr txBox="1"/>
          <p:nvPr/>
        </p:nvSpPr>
        <p:spPr>
          <a:xfrm>
            <a:off x="3565550" y="2139358"/>
            <a:ext cx="606000" cy="30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dk1"/>
                </a:solidFill>
              </a:rPr>
              <a:t>IDENTITY</a:t>
            </a:r>
            <a:endParaRPr sz="700" b="1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dk1"/>
                </a:solidFill>
              </a:rPr>
              <a:t>MGMT</a:t>
            </a:r>
            <a:endParaRPr sz="700" b="1"/>
          </a:p>
        </p:txBody>
      </p:sp>
      <p:sp>
        <p:nvSpPr>
          <p:cNvPr id="24" name="Google Shape;192;p30">
            <a:extLst>
              <a:ext uri="{FF2B5EF4-FFF2-40B4-BE49-F238E27FC236}">
                <a16:creationId xmlns:a16="http://schemas.microsoft.com/office/drawing/2014/main" id="{641FE45E-FE96-2B42-9F94-172D78A9EB9D}"/>
              </a:ext>
            </a:extLst>
          </p:cNvPr>
          <p:cNvSpPr/>
          <p:nvPr/>
        </p:nvSpPr>
        <p:spPr>
          <a:xfrm>
            <a:off x="5921348" y="2534546"/>
            <a:ext cx="1632300" cy="856549"/>
          </a:xfrm>
          <a:prstGeom prst="rect">
            <a:avLst/>
          </a:prstGeom>
          <a:solidFill>
            <a:srgbClr val="004D84">
              <a:alpha val="12157"/>
            </a:srgbClr>
          </a:solidFill>
          <a:ln w="2857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Existing  Systems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(JD Edwards)</a:t>
            </a:r>
            <a:endParaRPr sz="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" name="Google Shape;197;p30">
            <a:extLst>
              <a:ext uri="{FF2B5EF4-FFF2-40B4-BE49-F238E27FC236}">
                <a16:creationId xmlns:a16="http://schemas.microsoft.com/office/drawing/2014/main" id="{44A82EAC-D548-C044-BBB6-211F6C55B8EC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1169169" y="2025099"/>
            <a:ext cx="1634260" cy="11044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0070C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36" name="Google Shape;205;p30">
            <a:extLst>
              <a:ext uri="{FF2B5EF4-FFF2-40B4-BE49-F238E27FC236}">
                <a16:creationId xmlns:a16="http://schemas.microsoft.com/office/drawing/2014/main" id="{09BC1546-FF62-D94A-8D79-B1554AD0B5CE}"/>
              </a:ext>
            </a:extLst>
          </p:cNvPr>
          <p:cNvCxnSpPr>
            <a:cxnSpLocks/>
          </p:cNvCxnSpPr>
          <p:nvPr/>
        </p:nvCxnSpPr>
        <p:spPr>
          <a:xfrm flipV="1">
            <a:off x="4181126" y="2977329"/>
            <a:ext cx="1664299" cy="12422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FF9900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38" name="Google Shape;207;p30">
            <a:extLst>
              <a:ext uri="{FF2B5EF4-FFF2-40B4-BE49-F238E27FC236}">
                <a16:creationId xmlns:a16="http://schemas.microsoft.com/office/drawing/2014/main" id="{464BB3D5-893C-1044-902D-D608A756A4DF}"/>
              </a:ext>
            </a:extLst>
          </p:cNvPr>
          <p:cNvSpPr txBox="1"/>
          <p:nvPr/>
        </p:nvSpPr>
        <p:spPr>
          <a:xfrm>
            <a:off x="3064851" y="3184535"/>
            <a:ext cx="688268" cy="323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 dirty="0">
                <a:solidFill>
                  <a:schemeClr val="dk1"/>
                </a:solidFill>
              </a:rPr>
              <a:t>JD Edwards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 dirty="0">
                <a:solidFill>
                  <a:schemeClr val="dk1"/>
                </a:solidFill>
              </a:rPr>
              <a:t>Adapter</a:t>
            </a:r>
            <a:endParaRPr sz="700" b="1" dirty="0"/>
          </a:p>
        </p:txBody>
      </p:sp>
      <p:cxnSp>
        <p:nvCxnSpPr>
          <p:cNvPr id="40" name="Google Shape;208;p30">
            <a:extLst>
              <a:ext uri="{FF2B5EF4-FFF2-40B4-BE49-F238E27FC236}">
                <a16:creationId xmlns:a16="http://schemas.microsoft.com/office/drawing/2014/main" id="{A97EFF51-464C-DE4B-89B6-9AEC68AD64B3}"/>
              </a:ext>
            </a:extLst>
          </p:cNvPr>
          <p:cNvCxnSpPr>
            <a:endCxn id="46" idx="1"/>
          </p:cNvCxnSpPr>
          <p:nvPr/>
        </p:nvCxnSpPr>
        <p:spPr>
          <a:xfrm rot="10800000" flipH="1">
            <a:off x="4168123" y="2054521"/>
            <a:ext cx="1769400" cy="3286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FF99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44" name="Google Shape;213;p30">
            <a:extLst>
              <a:ext uri="{FF2B5EF4-FFF2-40B4-BE49-F238E27FC236}">
                <a16:creationId xmlns:a16="http://schemas.microsoft.com/office/drawing/2014/main" id="{E97155BF-B299-E342-8DEB-13AE7EBAD30F}"/>
              </a:ext>
            </a:extLst>
          </p:cNvPr>
          <p:cNvSpPr txBox="1"/>
          <p:nvPr/>
        </p:nvSpPr>
        <p:spPr>
          <a:xfrm>
            <a:off x="4249442" y="1675480"/>
            <a:ext cx="1409400" cy="308923"/>
          </a:xfrm>
          <a:prstGeom prst="rect">
            <a:avLst/>
          </a:prstGeom>
          <a:solidFill>
            <a:srgbClr val="FFFFFF">
              <a:alpha val="50980"/>
            </a:srgb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dk1"/>
                </a:solidFill>
              </a:rPr>
              <a:t>Integrated identity management</a:t>
            </a:r>
            <a:endParaRPr sz="800" dirty="0"/>
          </a:p>
        </p:txBody>
      </p:sp>
      <p:sp>
        <p:nvSpPr>
          <p:cNvPr id="45" name="Google Shape;214;p30">
            <a:extLst>
              <a:ext uri="{FF2B5EF4-FFF2-40B4-BE49-F238E27FC236}">
                <a16:creationId xmlns:a16="http://schemas.microsoft.com/office/drawing/2014/main" id="{1A9AE3A6-1BFB-F245-8211-A1FCE60CDEB6}"/>
              </a:ext>
            </a:extLst>
          </p:cNvPr>
          <p:cNvSpPr txBox="1"/>
          <p:nvPr/>
        </p:nvSpPr>
        <p:spPr>
          <a:xfrm>
            <a:off x="4444150" y="3035619"/>
            <a:ext cx="1202400" cy="308920"/>
          </a:xfrm>
          <a:prstGeom prst="rect">
            <a:avLst/>
          </a:prstGeom>
          <a:solidFill>
            <a:srgbClr val="FFFFFF">
              <a:alpha val="50980"/>
            </a:srgb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dk1"/>
                </a:solidFill>
              </a:rPr>
              <a:t>Secure system to system integration</a:t>
            </a:r>
            <a:endParaRPr sz="800" dirty="0"/>
          </a:p>
        </p:txBody>
      </p:sp>
      <p:sp>
        <p:nvSpPr>
          <p:cNvPr id="46" name="Google Shape;209;p30">
            <a:extLst>
              <a:ext uri="{FF2B5EF4-FFF2-40B4-BE49-F238E27FC236}">
                <a16:creationId xmlns:a16="http://schemas.microsoft.com/office/drawing/2014/main" id="{510185C2-2191-A04F-937C-592F56B900FA}"/>
              </a:ext>
            </a:extLst>
          </p:cNvPr>
          <p:cNvSpPr/>
          <p:nvPr/>
        </p:nvSpPr>
        <p:spPr>
          <a:xfrm>
            <a:off x="5937523" y="1911380"/>
            <a:ext cx="1632300" cy="286281"/>
          </a:xfrm>
          <a:prstGeom prst="rect">
            <a:avLst/>
          </a:prstGeom>
          <a:solidFill>
            <a:srgbClr val="004D84">
              <a:alpha val="12157"/>
            </a:srgbClr>
          </a:solidFill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Internal Identity systems</a:t>
            </a:r>
            <a:endParaRPr sz="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216;p30">
            <a:extLst>
              <a:ext uri="{FF2B5EF4-FFF2-40B4-BE49-F238E27FC236}">
                <a16:creationId xmlns:a16="http://schemas.microsoft.com/office/drawing/2014/main" id="{0D29836B-3322-D847-85F4-BAA184B70435}"/>
              </a:ext>
            </a:extLst>
          </p:cNvPr>
          <p:cNvSpPr txBox="1"/>
          <p:nvPr/>
        </p:nvSpPr>
        <p:spPr>
          <a:xfrm>
            <a:off x="6782928" y="1016220"/>
            <a:ext cx="1632300" cy="30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tx1"/>
                </a:solidFill>
              </a:rPr>
              <a:t>secure, stable, monitored</a:t>
            </a:r>
            <a:endParaRPr sz="900" dirty="0">
              <a:solidFill>
                <a:schemeClr val="tx1"/>
              </a:solidFill>
            </a:endParaRPr>
          </a:p>
        </p:txBody>
      </p:sp>
      <p:pic>
        <p:nvPicPr>
          <p:cNvPr id="48" name="Google Shape;218;p30" descr="predictive_K.png">
            <a:extLst>
              <a:ext uri="{FF2B5EF4-FFF2-40B4-BE49-F238E27FC236}">
                <a16:creationId xmlns:a16="http://schemas.microsoft.com/office/drawing/2014/main" id="{1D2E11EC-222E-C843-A268-193937BF0B3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18681" y="1893578"/>
            <a:ext cx="249546" cy="238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56ED14CC-25D9-C845-B32D-2F0650124E08}"/>
              </a:ext>
            </a:extLst>
          </p:cNvPr>
          <p:cNvGrpSpPr/>
          <p:nvPr/>
        </p:nvGrpSpPr>
        <p:grpSpPr>
          <a:xfrm>
            <a:off x="3227421" y="2780580"/>
            <a:ext cx="369901" cy="379046"/>
            <a:chOff x="3190350" y="2486171"/>
            <a:chExt cx="252648" cy="257367"/>
          </a:xfrm>
        </p:grpSpPr>
        <p:sp>
          <p:nvSpPr>
            <p:cNvPr id="37" name="Google Shape;206;p30">
              <a:extLst>
                <a:ext uri="{FF2B5EF4-FFF2-40B4-BE49-F238E27FC236}">
                  <a16:creationId xmlns:a16="http://schemas.microsoft.com/office/drawing/2014/main" id="{D01CC893-3B6C-E540-89C7-3845EA5F85F6}"/>
                </a:ext>
              </a:extLst>
            </p:cNvPr>
            <p:cNvSpPr/>
            <p:nvPr/>
          </p:nvSpPr>
          <p:spPr>
            <a:xfrm>
              <a:off x="3190350" y="2486171"/>
              <a:ext cx="252648" cy="257367"/>
            </a:xfrm>
            <a:prstGeom prst="ellipse">
              <a:avLst/>
            </a:prstGeom>
            <a:solidFill>
              <a:srgbClr val="29F947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2AF269E1-CA81-684A-89B7-46DF3FDA0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4194" y="2510202"/>
              <a:ext cx="204954" cy="204954"/>
            </a:xfrm>
            <a:prstGeom prst="rect">
              <a:avLst/>
            </a:prstGeom>
          </p:spPr>
        </p:pic>
      </p:grpSp>
      <p:sp>
        <p:nvSpPr>
          <p:cNvPr id="56" name="Google Shape;206;p30">
            <a:extLst>
              <a:ext uri="{FF2B5EF4-FFF2-40B4-BE49-F238E27FC236}">
                <a16:creationId xmlns:a16="http://schemas.microsoft.com/office/drawing/2014/main" id="{C8C44B5F-B98F-1446-BF8B-50845523B176}"/>
              </a:ext>
            </a:extLst>
          </p:cNvPr>
          <p:cNvSpPr/>
          <p:nvPr/>
        </p:nvSpPr>
        <p:spPr>
          <a:xfrm>
            <a:off x="2570811" y="2808582"/>
            <a:ext cx="369901" cy="379046"/>
          </a:xfrm>
          <a:prstGeom prst="ellipse">
            <a:avLst/>
          </a:prstGeom>
          <a:solidFill>
            <a:srgbClr val="29F947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207;p30">
            <a:extLst>
              <a:ext uri="{FF2B5EF4-FFF2-40B4-BE49-F238E27FC236}">
                <a16:creationId xmlns:a16="http://schemas.microsoft.com/office/drawing/2014/main" id="{E1F205DD-09EE-0642-981F-1EC73B239C3D}"/>
              </a:ext>
            </a:extLst>
          </p:cNvPr>
          <p:cNvSpPr txBox="1"/>
          <p:nvPr/>
        </p:nvSpPr>
        <p:spPr>
          <a:xfrm>
            <a:off x="2471348" y="3216214"/>
            <a:ext cx="568816" cy="323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 dirty="0">
                <a:solidFill>
                  <a:schemeClr val="dk1"/>
                </a:solidFill>
              </a:rPr>
              <a:t>Scheduler</a:t>
            </a:r>
            <a:endParaRPr sz="700" b="1" dirty="0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33BA5DE2-1A0A-1B4C-A888-32C92F84C60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717" y="2794361"/>
            <a:ext cx="330078" cy="401765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7DD921B7-AA8F-2F4A-A456-72A153BF39E2}"/>
              </a:ext>
            </a:extLst>
          </p:cNvPr>
          <p:cNvSpPr txBox="1"/>
          <p:nvPr/>
        </p:nvSpPr>
        <p:spPr>
          <a:xfrm>
            <a:off x="7292801" y="2536991"/>
            <a:ext cx="11564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0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ERP User</a:t>
            </a:r>
            <a:endParaRPr lang="en-US" sz="1050" b="1" dirty="0"/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93A7FEB1-F7C7-CE49-AF65-12F4759B77C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duotone>
              <a:prstClr val="black"/>
              <a:srgbClr val="73FE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048" y="1874396"/>
            <a:ext cx="342810" cy="34281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52C15627-BFDB-CC47-8951-DA64A937971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026" y="1960273"/>
            <a:ext cx="342810" cy="34281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C0546CBD-0AE8-744A-BC92-0654E5434DDC}"/>
              </a:ext>
            </a:extLst>
          </p:cNvPr>
          <p:cNvSpPr txBox="1"/>
          <p:nvPr/>
        </p:nvSpPr>
        <p:spPr>
          <a:xfrm>
            <a:off x="389377" y="1439353"/>
            <a:ext cx="8688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/>
              <a:t>Kippy</a:t>
            </a:r>
            <a:r>
              <a:rPr lang="en-US" sz="1050" b="1" dirty="0"/>
              <a:t> users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9F3245B-1151-F745-AE39-5226F518F34B}"/>
              </a:ext>
            </a:extLst>
          </p:cNvPr>
          <p:cNvGrpSpPr/>
          <p:nvPr/>
        </p:nvGrpSpPr>
        <p:grpSpPr>
          <a:xfrm>
            <a:off x="7620105" y="2168691"/>
            <a:ext cx="549366" cy="388784"/>
            <a:chOff x="5709934" y="1454907"/>
            <a:chExt cx="1726272" cy="1221673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AF0178CE-E29B-5941-AD22-138DBD0583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41632" y="1454907"/>
              <a:ext cx="979281" cy="979281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10D0BA66-ED87-674D-B1B9-812EC73B8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6925" y="1697299"/>
              <a:ext cx="979281" cy="979281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F84AD325-694D-6542-A1D3-0CF33F5FF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09934" y="1607869"/>
              <a:ext cx="979281" cy="979281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6F73A45-9564-7C3C-6868-29A496596D87}"/>
              </a:ext>
            </a:extLst>
          </p:cNvPr>
          <p:cNvSpPr txBox="1"/>
          <p:nvPr/>
        </p:nvSpPr>
        <p:spPr>
          <a:xfrm>
            <a:off x="8556963" y="4321908"/>
            <a:ext cx="457453" cy="21544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7030A0"/>
                </a:solidFill>
              </a:rPr>
              <a:t>Stub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5065F7-6012-3E0B-11B1-40AAB9E397F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47963" y="1076908"/>
            <a:ext cx="50689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758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6"/>
          <p:cNvSpPr txBox="1">
            <a:spLocks noGrp="1"/>
          </p:cNvSpPr>
          <p:nvPr>
            <p:ph type="sldNum" idx="12"/>
          </p:nvPr>
        </p:nvSpPr>
        <p:spPr>
          <a:xfrm>
            <a:off x="4081500" y="4733825"/>
            <a:ext cx="981000" cy="273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cxnSp>
        <p:nvCxnSpPr>
          <p:cNvPr id="437" name="Google Shape;437;p46"/>
          <p:cNvCxnSpPr/>
          <p:nvPr/>
        </p:nvCxnSpPr>
        <p:spPr>
          <a:xfrm>
            <a:off x="400263" y="823995"/>
            <a:ext cx="8229600" cy="9000"/>
          </a:xfrm>
          <a:prstGeom prst="straightConnector1">
            <a:avLst/>
          </a:prstGeom>
          <a:noFill/>
          <a:ln w="1905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8" name="Google Shape;438;p46"/>
          <p:cNvSpPr txBox="1">
            <a:spLocks noGrp="1"/>
          </p:cNvSpPr>
          <p:nvPr>
            <p:ph type="title"/>
          </p:nvPr>
        </p:nvSpPr>
        <p:spPr>
          <a:xfrm>
            <a:off x="307371" y="183137"/>
            <a:ext cx="8524800" cy="6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246875" bIns="34275" anchor="ctr" anchorCtr="0">
            <a:noAutofit/>
          </a:bodyPr>
          <a:lstStyle/>
          <a:p>
            <a:pPr lvl="0">
              <a:buSzPts val="1100"/>
            </a:pPr>
            <a:r>
              <a:rPr lang="en-GB" sz="2400" dirty="0"/>
              <a:t>Technical POC Output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A0DE3C-7DC3-E74E-9694-486D14C382FF}"/>
              </a:ext>
            </a:extLst>
          </p:cNvPr>
          <p:cNvGrpSpPr/>
          <p:nvPr/>
        </p:nvGrpSpPr>
        <p:grpSpPr>
          <a:xfrm>
            <a:off x="606926" y="2802291"/>
            <a:ext cx="832805" cy="749371"/>
            <a:chOff x="6451980" y="2749506"/>
            <a:chExt cx="568816" cy="563014"/>
          </a:xfrm>
        </p:grpSpPr>
        <p:sp>
          <p:nvSpPr>
            <p:cNvPr id="12" name="Google Shape;206;p30">
              <a:extLst>
                <a:ext uri="{FF2B5EF4-FFF2-40B4-BE49-F238E27FC236}">
                  <a16:creationId xmlns:a16="http://schemas.microsoft.com/office/drawing/2014/main" id="{EC231F97-F176-A248-9AC6-BDC8CAE6C3DA}"/>
                </a:ext>
              </a:extLst>
            </p:cNvPr>
            <p:cNvSpPr/>
            <p:nvPr/>
          </p:nvSpPr>
          <p:spPr>
            <a:xfrm>
              <a:off x="6555477" y="2924976"/>
              <a:ext cx="369901" cy="379046"/>
            </a:xfrm>
            <a:prstGeom prst="ellipse">
              <a:avLst/>
            </a:prstGeom>
            <a:solidFill>
              <a:srgbClr val="29F947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07;p30">
              <a:extLst>
                <a:ext uri="{FF2B5EF4-FFF2-40B4-BE49-F238E27FC236}">
                  <a16:creationId xmlns:a16="http://schemas.microsoft.com/office/drawing/2014/main" id="{9F538048-766B-8648-B4D2-1D78C7CEFDC1}"/>
                </a:ext>
              </a:extLst>
            </p:cNvPr>
            <p:cNvSpPr txBox="1"/>
            <p:nvPr/>
          </p:nvSpPr>
          <p:spPr>
            <a:xfrm>
              <a:off x="6451980" y="2749506"/>
              <a:ext cx="568816" cy="3234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 b="1" dirty="0">
                  <a:solidFill>
                    <a:schemeClr val="dk1"/>
                  </a:solidFill>
                </a:rPr>
                <a:t>Scheduler</a:t>
              </a:r>
              <a:endParaRPr sz="600" b="1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73B71D8-468C-A748-A4BF-09F6D3C31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75383" y="2910755"/>
              <a:ext cx="330078" cy="401765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C9BE35E-7E13-104F-BF0F-C177A6C80B7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122" y="1557376"/>
            <a:ext cx="1486210" cy="8359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706E0D-0DFF-834B-9C2F-4F07AD52DEA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6065" y="1559076"/>
            <a:ext cx="1480167" cy="8325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EFCECCC-1B9F-8642-AB73-1A5D591C483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7620" y="1512821"/>
            <a:ext cx="1480167" cy="92510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DD0EFC7-CA6B-124B-B1A9-B40D5BCAF1E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977" y="1625543"/>
            <a:ext cx="668040" cy="6680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9326869-47BF-0E4E-B15A-ADF25B46C79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7749" y="2891182"/>
            <a:ext cx="1480167" cy="83259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D696A9A-B5D1-4F47-ACAC-2117D7B24F73}"/>
              </a:ext>
            </a:extLst>
          </p:cNvPr>
          <p:cNvSpPr txBox="1"/>
          <p:nvPr/>
        </p:nvSpPr>
        <p:spPr>
          <a:xfrm>
            <a:off x="354133" y="956090"/>
            <a:ext cx="151531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1. </a:t>
            </a:r>
            <a:r>
              <a:rPr lang="en-US" sz="900" b="1" dirty="0" err="1"/>
              <a:t>Kippy</a:t>
            </a:r>
            <a:r>
              <a:rPr lang="en-US" sz="900" b="1" dirty="0"/>
              <a:t> instance created for YOUR_COMPANY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5D22DD3-F016-1A4A-8E22-C9638BA4C5E2}"/>
              </a:ext>
            </a:extLst>
          </p:cNvPr>
          <p:cNvSpPr txBox="1"/>
          <p:nvPr/>
        </p:nvSpPr>
        <p:spPr>
          <a:xfrm>
            <a:off x="2065748" y="916334"/>
            <a:ext cx="1833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2. KPIs created for Total sales revenue (from Salesforce) and Number of customers (from JD Edwards)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8F16CF0-4A27-DD43-A1FC-541CB50ADDE8}"/>
              </a:ext>
            </a:extLst>
          </p:cNvPr>
          <p:cNvSpPr txBox="1"/>
          <p:nvPr/>
        </p:nvSpPr>
        <p:spPr>
          <a:xfrm>
            <a:off x="4038078" y="926273"/>
            <a:ext cx="16668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3. Third KPI created to calculate Revenue per customer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856380D-F94E-A146-8FDC-B54BC3B818FC}"/>
              </a:ext>
            </a:extLst>
          </p:cNvPr>
          <p:cNvSpPr txBox="1"/>
          <p:nvPr/>
        </p:nvSpPr>
        <p:spPr>
          <a:xfrm>
            <a:off x="5798688" y="911811"/>
            <a:ext cx="1515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4. YOUR_COMPANY ERP user adds another customer in YOUR_COMPANY ERP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B96CABD-A14B-8240-BB1E-159220659A94}"/>
              </a:ext>
            </a:extLst>
          </p:cNvPr>
          <p:cNvSpPr txBox="1"/>
          <p:nvPr/>
        </p:nvSpPr>
        <p:spPr>
          <a:xfrm>
            <a:off x="7451002" y="898592"/>
            <a:ext cx="124702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5. Number of customers is updated and saved in JD Edwards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A13807B-9C97-B04F-A093-51D8CFD71872}"/>
              </a:ext>
            </a:extLst>
          </p:cNvPr>
          <p:cNvSpPr txBox="1"/>
          <p:nvPr/>
        </p:nvSpPr>
        <p:spPr>
          <a:xfrm>
            <a:off x="377122" y="3582234"/>
            <a:ext cx="14957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6. Scheduler invokes </a:t>
            </a:r>
            <a:r>
              <a:rPr lang="en-US" sz="900" b="1" dirty="0" err="1"/>
              <a:t>Kippy</a:t>
            </a:r>
            <a:r>
              <a:rPr lang="en-US" sz="900" b="1" dirty="0"/>
              <a:t> JD Edwards Adapter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9B741B9-37CB-F942-A4F1-869140A13787}"/>
              </a:ext>
            </a:extLst>
          </p:cNvPr>
          <p:cNvSpPr txBox="1"/>
          <p:nvPr/>
        </p:nvSpPr>
        <p:spPr>
          <a:xfrm>
            <a:off x="7182707" y="3852632"/>
            <a:ext cx="151531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8. All dashboards and reports auto-updated in seconds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AF5C54C-917A-BF4A-B436-BCE9F8273B74}"/>
              </a:ext>
            </a:extLst>
          </p:cNvPr>
          <p:cNvGrpSpPr/>
          <p:nvPr/>
        </p:nvGrpSpPr>
        <p:grpSpPr>
          <a:xfrm>
            <a:off x="2399980" y="2699197"/>
            <a:ext cx="757095" cy="816513"/>
            <a:chOff x="5323820" y="2690564"/>
            <a:chExt cx="517105" cy="613458"/>
          </a:xfrm>
        </p:grpSpPr>
        <p:sp>
          <p:nvSpPr>
            <p:cNvPr id="38" name="Google Shape;207;p30">
              <a:extLst>
                <a:ext uri="{FF2B5EF4-FFF2-40B4-BE49-F238E27FC236}">
                  <a16:creationId xmlns:a16="http://schemas.microsoft.com/office/drawing/2014/main" id="{BD36F2A8-D6E6-A44C-B6D8-FB0F9A020159}"/>
                </a:ext>
              </a:extLst>
            </p:cNvPr>
            <p:cNvSpPr txBox="1"/>
            <p:nvPr/>
          </p:nvSpPr>
          <p:spPr>
            <a:xfrm>
              <a:off x="5323820" y="2690564"/>
              <a:ext cx="517105" cy="3234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 b="1" dirty="0" err="1">
                  <a:solidFill>
                    <a:schemeClr val="dk1"/>
                  </a:solidFill>
                </a:rPr>
                <a:t>Kippy’s</a:t>
              </a:r>
              <a:r>
                <a:rPr lang="en" sz="600" b="1" dirty="0">
                  <a:solidFill>
                    <a:schemeClr val="dk1"/>
                  </a:solidFill>
                </a:rPr>
                <a:t> JD Edwards 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 b="1" dirty="0">
                  <a:solidFill>
                    <a:schemeClr val="dk1"/>
                  </a:solidFill>
                </a:rPr>
                <a:t>Adapter</a:t>
              </a:r>
              <a:endParaRPr sz="600" b="1" dirty="0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486B828-C730-EB4E-8AD1-9A54D2F17D61}"/>
                </a:ext>
              </a:extLst>
            </p:cNvPr>
            <p:cNvGrpSpPr/>
            <p:nvPr/>
          </p:nvGrpSpPr>
          <p:grpSpPr>
            <a:xfrm>
              <a:off x="5400809" y="2924976"/>
              <a:ext cx="369901" cy="379046"/>
              <a:chOff x="3190350" y="2486171"/>
              <a:chExt cx="252648" cy="257367"/>
            </a:xfrm>
          </p:grpSpPr>
          <p:sp>
            <p:nvSpPr>
              <p:cNvPr id="40" name="Google Shape;206;p30">
                <a:extLst>
                  <a:ext uri="{FF2B5EF4-FFF2-40B4-BE49-F238E27FC236}">
                    <a16:creationId xmlns:a16="http://schemas.microsoft.com/office/drawing/2014/main" id="{39F99734-7A8C-EC4B-84B9-2E59FF53D4AC}"/>
                  </a:ext>
                </a:extLst>
              </p:cNvPr>
              <p:cNvSpPr/>
              <p:nvPr/>
            </p:nvSpPr>
            <p:spPr>
              <a:xfrm>
                <a:off x="3190350" y="2486171"/>
                <a:ext cx="252648" cy="257367"/>
              </a:xfrm>
              <a:prstGeom prst="ellipse">
                <a:avLst/>
              </a:prstGeom>
              <a:solidFill>
                <a:srgbClr val="29F947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B5564D49-9DC4-AD42-8E89-39D4357DC0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4194" y="2510202"/>
                <a:ext cx="204954" cy="204954"/>
              </a:xfrm>
              <a:prstGeom prst="rect">
                <a:avLst/>
              </a:prstGeom>
            </p:spPr>
          </p:pic>
        </p:grp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8B9A3A37-C74E-9D4D-A05A-090B326FA4DE}"/>
              </a:ext>
            </a:extLst>
          </p:cNvPr>
          <p:cNvSpPr txBox="1"/>
          <p:nvPr/>
        </p:nvSpPr>
        <p:spPr>
          <a:xfrm>
            <a:off x="1945102" y="3585981"/>
            <a:ext cx="166685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7. For all KPIs where the data source is JD Edwards, the adapter calls JD Edwards (using the data source parameters)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32262C1-C7C4-994F-AECF-60E42CD59008}"/>
              </a:ext>
            </a:extLst>
          </p:cNvPr>
          <p:cNvGrpSpPr/>
          <p:nvPr/>
        </p:nvGrpSpPr>
        <p:grpSpPr>
          <a:xfrm>
            <a:off x="285878" y="2329738"/>
            <a:ext cx="8573382" cy="673801"/>
            <a:chOff x="136793" y="2369494"/>
            <a:chExt cx="8573382" cy="673801"/>
          </a:xfrm>
        </p:grpSpPr>
        <p:sp>
          <p:nvSpPr>
            <p:cNvPr id="2" name="Curved Left Arrow 1">
              <a:extLst>
                <a:ext uri="{FF2B5EF4-FFF2-40B4-BE49-F238E27FC236}">
                  <a16:creationId xmlns:a16="http://schemas.microsoft.com/office/drawing/2014/main" id="{D6F22C77-655B-8843-AE3B-396F7E899F47}"/>
                </a:ext>
              </a:extLst>
            </p:cNvPr>
            <p:cNvSpPr/>
            <p:nvPr/>
          </p:nvSpPr>
          <p:spPr>
            <a:xfrm>
              <a:off x="8523074" y="2369494"/>
              <a:ext cx="187101" cy="384633"/>
            </a:xfrm>
            <a:prstGeom prst="curvedLeftArrow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34" name="Curved Left Arrow 33">
              <a:extLst>
                <a:ext uri="{FF2B5EF4-FFF2-40B4-BE49-F238E27FC236}">
                  <a16:creationId xmlns:a16="http://schemas.microsoft.com/office/drawing/2014/main" id="{C1C336B2-A79C-034E-B7D2-1FE2406ACAE5}"/>
                </a:ext>
              </a:extLst>
            </p:cNvPr>
            <p:cNvSpPr/>
            <p:nvPr/>
          </p:nvSpPr>
          <p:spPr>
            <a:xfrm flipH="1">
              <a:off x="136793" y="2658662"/>
              <a:ext cx="187101" cy="384633"/>
            </a:xfrm>
            <a:prstGeom prst="curvedLeftArrow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50D9496-80A7-7343-9B28-4BFDC57CD54D}"/>
                </a:ext>
              </a:extLst>
            </p:cNvPr>
            <p:cNvCxnSpPr>
              <a:cxnSpLocks/>
            </p:cNvCxnSpPr>
            <p:nvPr/>
          </p:nvCxnSpPr>
          <p:spPr>
            <a:xfrm>
              <a:off x="333833" y="2682050"/>
              <a:ext cx="8288631" cy="16625"/>
            </a:xfrm>
            <a:prstGeom prst="line">
              <a:avLst/>
            </a:prstGeom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2">
            <a:extLst>
              <a:ext uri="{FF2B5EF4-FFF2-40B4-BE49-F238E27FC236}">
                <a16:creationId xmlns:a16="http://schemas.microsoft.com/office/drawing/2014/main" id="{FFFEDC42-CC7F-24AC-060F-9B08B702A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4007" y="1717390"/>
            <a:ext cx="1373909" cy="62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325438E-F7C4-DA94-33D0-1D294D019064}"/>
              </a:ext>
            </a:extLst>
          </p:cNvPr>
          <p:cNvSpPr txBox="1"/>
          <p:nvPr/>
        </p:nvSpPr>
        <p:spPr>
          <a:xfrm>
            <a:off x="3599209" y="3590013"/>
            <a:ext cx="165978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8. YOUR_COMPANY’s JD Edwards returns the requested latest info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3DD71497-46B9-DCA5-0DD0-F67D48684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2674" y="2836618"/>
            <a:ext cx="1373909" cy="62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C158B4E-98D5-E7F0-B521-4DE730EDE582}"/>
              </a:ext>
            </a:extLst>
          </p:cNvPr>
          <p:cNvSpPr txBox="1"/>
          <p:nvPr/>
        </p:nvSpPr>
        <p:spPr>
          <a:xfrm>
            <a:off x="5216866" y="3586613"/>
            <a:ext cx="165978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9. </a:t>
            </a:r>
            <a:r>
              <a:rPr lang="en-US" sz="900" b="1" dirty="0" err="1"/>
              <a:t>Kippy</a:t>
            </a:r>
            <a:r>
              <a:rPr lang="en-US" sz="900" b="1" dirty="0"/>
              <a:t> persists retrieved info into Number of customers KPI and recalculates Revenue per customer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C8430D3-7077-7E11-F32E-F5E8AE885057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2611" y="2692704"/>
            <a:ext cx="947568" cy="94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296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6"/>
          <p:cNvSpPr txBox="1">
            <a:spLocks noGrp="1"/>
          </p:cNvSpPr>
          <p:nvPr>
            <p:ph type="sldNum" idx="12"/>
          </p:nvPr>
        </p:nvSpPr>
        <p:spPr>
          <a:xfrm>
            <a:off x="4081500" y="4733825"/>
            <a:ext cx="981000" cy="273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cxnSp>
        <p:nvCxnSpPr>
          <p:cNvPr id="437" name="Google Shape;437;p46"/>
          <p:cNvCxnSpPr/>
          <p:nvPr/>
        </p:nvCxnSpPr>
        <p:spPr>
          <a:xfrm>
            <a:off x="400263" y="694788"/>
            <a:ext cx="8229600" cy="9000"/>
          </a:xfrm>
          <a:prstGeom prst="straightConnector1">
            <a:avLst/>
          </a:prstGeom>
          <a:noFill/>
          <a:ln w="1905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8" name="Google Shape;438;p46"/>
          <p:cNvSpPr txBox="1">
            <a:spLocks noGrp="1"/>
          </p:cNvSpPr>
          <p:nvPr>
            <p:ph type="title"/>
          </p:nvPr>
        </p:nvSpPr>
        <p:spPr>
          <a:xfrm>
            <a:off x="307371" y="183137"/>
            <a:ext cx="8524800" cy="6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246875" bIns="34275" anchor="ctr" anchorCtr="0">
            <a:noAutofit/>
          </a:bodyPr>
          <a:lstStyle/>
          <a:p>
            <a:pPr lvl="0">
              <a:buSzPts val="1100"/>
            </a:pPr>
            <a:r>
              <a:rPr lang="en-GB" sz="2400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3619550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6"/>
          <p:cNvSpPr txBox="1">
            <a:spLocks noGrp="1"/>
          </p:cNvSpPr>
          <p:nvPr>
            <p:ph type="sldNum" idx="12"/>
          </p:nvPr>
        </p:nvSpPr>
        <p:spPr>
          <a:xfrm>
            <a:off x="4081500" y="4733825"/>
            <a:ext cx="981000" cy="273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cxnSp>
        <p:nvCxnSpPr>
          <p:cNvPr id="437" name="Google Shape;437;p46"/>
          <p:cNvCxnSpPr/>
          <p:nvPr/>
        </p:nvCxnSpPr>
        <p:spPr>
          <a:xfrm>
            <a:off x="400263" y="694788"/>
            <a:ext cx="8229600" cy="9000"/>
          </a:xfrm>
          <a:prstGeom prst="straightConnector1">
            <a:avLst/>
          </a:prstGeom>
          <a:noFill/>
          <a:ln w="1905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8" name="Google Shape;438;p46"/>
          <p:cNvSpPr txBox="1">
            <a:spLocks noGrp="1"/>
          </p:cNvSpPr>
          <p:nvPr>
            <p:ph type="title"/>
          </p:nvPr>
        </p:nvSpPr>
        <p:spPr>
          <a:xfrm>
            <a:off x="307371" y="183137"/>
            <a:ext cx="8524800" cy="6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246875" bIns="34275" anchor="ctr" anchorCtr="0">
            <a:noAutofit/>
          </a:bodyPr>
          <a:lstStyle/>
          <a:p>
            <a:pPr lvl="0">
              <a:buSzPts val="1100"/>
            </a:pPr>
            <a:r>
              <a:rPr lang="en-GB" sz="2400" dirty="0"/>
              <a:t>Approach for technical POC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3BBC58-8767-1D4A-81AC-150FDEF140C1}"/>
              </a:ext>
            </a:extLst>
          </p:cNvPr>
          <p:cNvSpPr txBox="1"/>
          <p:nvPr/>
        </p:nvSpPr>
        <p:spPr>
          <a:xfrm>
            <a:off x="400263" y="974035"/>
            <a:ext cx="8229600" cy="2728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AutoNum type="arabicParenR"/>
            </a:pPr>
            <a:r>
              <a:rPr lang="en-GB" sz="1050" dirty="0"/>
              <a:t>Set up </a:t>
            </a:r>
            <a:r>
              <a:rPr lang="en-GB" sz="1050" dirty="0" err="1"/>
              <a:t>kippy</a:t>
            </a:r>
            <a:r>
              <a:rPr lang="en-GB" sz="1050" dirty="0"/>
              <a:t> with 3 KPIs (Number of customers, Total sales revenue, Revenue per customer)</a:t>
            </a:r>
          </a:p>
          <a:p>
            <a:pPr marL="228600" indent="-228600">
              <a:lnSpc>
                <a:spcPct val="150000"/>
              </a:lnSpc>
              <a:buAutoNum type="arabicParenR"/>
            </a:pPr>
            <a:r>
              <a:rPr lang="en-GB" sz="1050" dirty="0">
                <a:solidFill>
                  <a:schemeClr val="tx1"/>
                </a:solidFill>
              </a:rPr>
              <a:t>Created a local stub to return payload for the JD Edwards Simple View Query v2 API (as per documented specification) </a:t>
            </a:r>
          </a:p>
          <a:p>
            <a:pPr marL="228600" indent="-228600">
              <a:lnSpc>
                <a:spcPct val="150000"/>
              </a:lnSpc>
              <a:buAutoNum type="arabicParenR"/>
            </a:pPr>
            <a:r>
              <a:rPr lang="en-GB" sz="1050" dirty="0">
                <a:solidFill>
                  <a:schemeClr val="tx1"/>
                </a:solidFill>
              </a:rPr>
              <a:t>Create a primer for the stub to simulate a customer being added to JD Edwards (hence incrementing the summary records number in the returned payload)</a:t>
            </a:r>
          </a:p>
          <a:p>
            <a:pPr marL="228600" indent="-228600">
              <a:lnSpc>
                <a:spcPct val="150000"/>
              </a:lnSpc>
              <a:buAutoNum type="arabicParenR"/>
            </a:pPr>
            <a:r>
              <a:rPr lang="en-GB" sz="1050" dirty="0">
                <a:solidFill>
                  <a:schemeClr val="tx1"/>
                </a:solidFill>
              </a:rPr>
              <a:t>Created a </a:t>
            </a:r>
            <a:r>
              <a:rPr lang="en-GB" sz="1050" dirty="0" err="1">
                <a:solidFill>
                  <a:schemeClr val="tx1"/>
                </a:solidFill>
              </a:rPr>
              <a:t>Kippy</a:t>
            </a:r>
            <a:r>
              <a:rPr lang="en-GB" sz="1050" dirty="0">
                <a:solidFill>
                  <a:schemeClr val="tx1"/>
                </a:solidFill>
              </a:rPr>
              <a:t> adapter that </a:t>
            </a:r>
          </a:p>
          <a:p>
            <a:pPr>
              <a:lnSpc>
                <a:spcPct val="150000"/>
              </a:lnSpc>
            </a:pPr>
            <a:r>
              <a:rPr lang="en-GB" sz="1050" dirty="0">
                <a:solidFill>
                  <a:schemeClr val="tx1"/>
                </a:solidFill>
              </a:rPr>
              <a:t>	a) finds all KPIs with data source =JD Edwards </a:t>
            </a:r>
          </a:p>
          <a:p>
            <a:pPr>
              <a:lnSpc>
                <a:spcPct val="150000"/>
              </a:lnSpc>
            </a:pPr>
            <a:r>
              <a:rPr lang="en-GB" sz="1050" dirty="0">
                <a:solidFill>
                  <a:schemeClr val="tx1"/>
                </a:solidFill>
              </a:rPr>
              <a:t>	b) gets the parameters in the KPI’s data source (i.e. view name and </a:t>
            </a:r>
            <a:r>
              <a:rPr lang="en-GB" sz="1050" dirty="0" err="1">
                <a:solidFill>
                  <a:schemeClr val="tx1"/>
                </a:solidFill>
              </a:rPr>
              <a:t>json</a:t>
            </a:r>
            <a:r>
              <a:rPr lang="en-GB" sz="1050" dirty="0">
                <a:solidFill>
                  <a:schemeClr val="tx1"/>
                </a:solidFill>
              </a:rPr>
              <a:t> path)</a:t>
            </a:r>
          </a:p>
          <a:p>
            <a:pPr>
              <a:lnSpc>
                <a:spcPct val="150000"/>
              </a:lnSpc>
            </a:pPr>
            <a:r>
              <a:rPr lang="en-GB" sz="1050" dirty="0">
                <a:solidFill>
                  <a:schemeClr val="tx1"/>
                </a:solidFill>
              </a:rPr>
              <a:t>	c) makes a call to the JD Edwards Simple View Query v2 API (e.g. using the view name as a query parameter)</a:t>
            </a:r>
          </a:p>
          <a:p>
            <a:pPr>
              <a:lnSpc>
                <a:spcPct val="150000"/>
              </a:lnSpc>
            </a:pPr>
            <a:r>
              <a:rPr lang="en-GB" sz="1050" dirty="0">
                <a:solidFill>
                  <a:schemeClr val="tx1"/>
                </a:solidFill>
              </a:rPr>
              <a:t>	d) finds the value at the specified </a:t>
            </a:r>
            <a:r>
              <a:rPr lang="en-GB" sz="1050" dirty="0" err="1">
                <a:solidFill>
                  <a:schemeClr val="tx1"/>
                </a:solidFill>
              </a:rPr>
              <a:t>json</a:t>
            </a:r>
            <a:r>
              <a:rPr lang="en-GB" sz="1050" dirty="0">
                <a:solidFill>
                  <a:schemeClr val="tx1"/>
                </a:solidFill>
              </a:rPr>
              <a:t> path in the returned payload </a:t>
            </a:r>
          </a:p>
          <a:p>
            <a:pPr>
              <a:lnSpc>
                <a:spcPct val="150000"/>
              </a:lnSpc>
            </a:pPr>
            <a:r>
              <a:rPr lang="en-GB" sz="1050" dirty="0">
                <a:solidFill>
                  <a:schemeClr val="tx1"/>
                </a:solidFill>
              </a:rPr>
              <a:t>	e) sets the KPI actual with that value</a:t>
            </a:r>
          </a:p>
          <a:p>
            <a:pPr>
              <a:lnSpc>
                <a:spcPct val="150000"/>
              </a:lnSpc>
            </a:pPr>
            <a:r>
              <a:rPr lang="en-GB" sz="1050" dirty="0">
                <a:solidFill>
                  <a:schemeClr val="tx1"/>
                </a:solidFill>
              </a:rPr>
              <a:t>5) </a:t>
            </a:r>
            <a:r>
              <a:rPr lang="en-GB" sz="1050" dirty="0" err="1">
                <a:solidFill>
                  <a:schemeClr val="tx1"/>
                </a:solidFill>
              </a:rPr>
              <a:t>Kippy</a:t>
            </a:r>
            <a:r>
              <a:rPr lang="en-GB" sz="1050" dirty="0">
                <a:solidFill>
                  <a:schemeClr val="tx1"/>
                </a:solidFill>
              </a:rPr>
              <a:t> then automatically re-calculates the </a:t>
            </a:r>
            <a:r>
              <a:rPr lang="en-GB" sz="1050" dirty="0"/>
              <a:t>Revenue per customer (i.e. divide Total sales revenue by Number of customer)</a:t>
            </a:r>
            <a:endParaRPr lang="en-GB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29411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4668</TotalTime>
  <Words>959</Words>
  <Application>Microsoft Macintosh PowerPoint</Application>
  <PresentationFormat>On-screen Show (16:9)</PresentationFormat>
  <Paragraphs>121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Arial</vt:lpstr>
      <vt:lpstr>Raleway</vt:lpstr>
      <vt:lpstr>Simple Light</vt:lpstr>
      <vt:lpstr>Office Theme</vt:lpstr>
      <vt:lpstr>PowerPoint Presentation</vt:lpstr>
      <vt:lpstr>Intro</vt:lpstr>
      <vt:lpstr>Outcome</vt:lpstr>
      <vt:lpstr>PoC - Example - Use case</vt:lpstr>
      <vt:lpstr>Background</vt:lpstr>
      <vt:lpstr>Solution Overview</vt:lpstr>
      <vt:lpstr>Technical POC Output</vt:lpstr>
      <vt:lpstr>Appendix</vt:lpstr>
      <vt:lpstr>Approach for technical POC</vt:lpstr>
      <vt:lpstr>Kippy set up</vt:lpstr>
      <vt:lpstr>JD Edwards stub</vt:lpstr>
      <vt:lpstr>JD Edwards stub</vt:lpstr>
      <vt:lpstr>Code for Kippy JD Edwards adapter </vt:lpstr>
      <vt:lpstr>Auto-update and auto-recalc</vt:lpstr>
      <vt:lpstr>Recorded demo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Nauman Khan</cp:lastModifiedBy>
  <cp:revision>195</cp:revision>
  <dcterms:modified xsi:type="dcterms:W3CDTF">2023-05-26T12:59:37Z</dcterms:modified>
</cp:coreProperties>
</file>